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8"/>
  </p:notesMasterIdLst>
  <p:sldIdLst>
    <p:sldId id="289" r:id="rId2"/>
    <p:sldId id="269" r:id="rId3"/>
    <p:sldId id="278" r:id="rId4"/>
    <p:sldId id="268" r:id="rId5"/>
    <p:sldId id="275" r:id="rId6"/>
    <p:sldId id="271" r:id="rId7"/>
  </p:sldIdLst>
  <p:sldSz cx="12192000" cy="6858000"/>
  <p:notesSz cx="6858000" cy="9144000"/>
  <p:custDataLst>
    <p:tags r:id="rId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4772"/>
    <a:srgbClr val="3D3836"/>
    <a:srgbClr val="5B9BD5"/>
    <a:srgbClr val="559DE2"/>
    <a:srgbClr val="000000"/>
    <a:srgbClr val="3A2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20" y="9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9F7A2-B2EC-4060-8CCA-D98EE2BF61D1}" type="datetimeFigureOut">
              <a:rPr lang="zh-CN" altLang="en-US" smtClean="0"/>
              <a:t>2023/5/27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AA882-1486-4003-B534-8E395E6DAB33}" type="slidenum">
              <a:rPr lang="zh-CN" altLang="en-US" smtClean="0"/>
              <a:t>‹#›</a:t>
            </a:fld>
            <a:endParaRPr lang="zh-CN" altLang="en-US"/>
          </a:p>
        </p:txBody>
      </p:sp>
    </p:spTree>
    <p:extLst>
      <p:ext uri="{BB962C8B-B14F-4D97-AF65-F5344CB8AC3E}">
        <p14:creationId xmlns:p14="http://schemas.microsoft.com/office/powerpoint/2010/main" val="2533643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1</a:t>
            </a:fld>
            <a:endParaRPr lang="zh-CN" altLang="en-US"/>
          </a:p>
        </p:txBody>
      </p:sp>
    </p:spTree>
    <p:extLst>
      <p:ext uri="{BB962C8B-B14F-4D97-AF65-F5344CB8AC3E}">
        <p14:creationId xmlns:p14="http://schemas.microsoft.com/office/powerpoint/2010/main" val="3296819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2</a:t>
            </a:fld>
            <a:endParaRPr lang="zh-CN" altLang="en-US"/>
          </a:p>
        </p:txBody>
      </p:sp>
    </p:spTree>
    <p:extLst>
      <p:ext uri="{BB962C8B-B14F-4D97-AF65-F5344CB8AC3E}">
        <p14:creationId xmlns:p14="http://schemas.microsoft.com/office/powerpoint/2010/main" val="68426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50C874-BD57-4262-8BAB-4B78BF46517C}" type="slidenum">
              <a:rPr lang="zh-CN" altLang="en-US" smtClean="0"/>
              <a:t>3</a:t>
            </a:fld>
            <a:endParaRPr lang="zh-CN" altLang="en-US"/>
          </a:p>
        </p:txBody>
      </p:sp>
    </p:spTree>
    <p:extLst>
      <p:ext uri="{BB962C8B-B14F-4D97-AF65-F5344CB8AC3E}">
        <p14:creationId xmlns:p14="http://schemas.microsoft.com/office/powerpoint/2010/main" val="231617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4</a:t>
            </a:fld>
            <a:endParaRPr lang="zh-CN" altLang="en-US"/>
          </a:p>
        </p:txBody>
      </p:sp>
    </p:spTree>
    <p:extLst>
      <p:ext uri="{BB962C8B-B14F-4D97-AF65-F5344CB8AC3E}">
        <p14:creationId xmlns:p14="http://schemas.microsoft.com/office/powerpoint/2010/main" val="2143683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5</a:t>
            </a:fld>
            <a:endParaRPr lang="zh-CN" altLang="en-US"/>
          </a:p>
        </p:txBody>
      </p:sp>
    </p:spTree>
    <p:extLst>
      <p:ext uri="{BB962C8B-B14F-4D97-AF65-F5344CB8AC3E}">
        <p14:creationId xmlns:p14="http://schemas.microsoft.com/office/powerpoint/2010/main" val="2452802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t>6</a:t>
            </a:fld>
            <a:endParaRPr lang="zh-CN" altLang="en-US"/>
          </a:p>
        </p:txBody>
      </p:sp>
    </p:spTree>
    <p:extLst>
      <p:ext uri="{BB962C8B-B14F-4D97-AF65-F5344CB8AC3E}">
        <p14:creationId xmlns:p14="http://schemas.microsoft.com/office/powerpoint/2010/main" val="3863072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2023/5/27</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9929960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2023/5/27</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6204500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2023/5/27</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698955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a:prstGeom prst="rect">
            <a:avLst/>
          </a:prstGeom>
        </p:spPr>
        <p:txBody>
          <a:bodyPr/>
          <a:lstStyle>
            <a:lvl1pPr>
              <a:defRPr/>
            </a:lvl1pPr>
          </a:lstStyle>
          <a:p>
            <a:fld id="{5A079F21-3BE8-4E0A-A2CF-C18BDEAD91D7}" type="datetime1">
              <a:rPr lang="zh-CN" altLang="en-US">
                <a:solidFill>
                  <a:prstClr val="black">
                    <a:tint val="75000"/>
                  </a:prstClr>
                </a:solidFill>
              </a:rPr>
              <a:pPr/>
              <a:t>2023/5/27</a:t>
            </a:fld>
            <a:endParaRPr lang="zh-CN" altLang="en-US" sz="1867" dirty="0">
              <a:solidFill>
                <a:prstClr val="black"/>
              </a:solidFill>
            </a:endParaRPr>
          </a:p>
        </p:txBody>
      </p:sp>
      <p:sp>
        <p:nvSpPr>
          <p:cNvPr id="4" name="页脚占位符 3"/>
          <p:cNvSpPr>
            <a:spLocks noGrp="1"/>
          </p:cNvSpPr>
          <p:nvPr>
            <p:ph type="ftr" sz="quarter" idx="11"/>
          </p:nvPr>
        </p:nvSpPr>
        <p:spPr>
          <a:xfrm>
            <a:off x="4038600" y="6356352"/>
            <a:ext cx="4114800" cy="365125"/>
          </a:xfrm>
          <a:prstGeom prst="rect">
            <a:avLst/>
          </a:prstGeo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a:prstGeom prst="rect">
            <a:avLst/>
          </a:prstGeom>
        </p:spPr>
        <p:txBody>
          <a:bodyPr/>
          <a:lstStyle>
            <a:lvl1pPr>
              <a:defRPr/>
            </a:lvl1pPr>
          </a:lstStyle>
          <a:p>
            <a:fld id="{70336DA7-0B35-4766-B3FA-87CC82BF78CC}" type="slidenum">
              <a:rPr lang="zh-CN" altLang="en-US">
                <a:solidFill>
                  <a:prstClr val="black">
                    <a:tint val="75000"/>
                  </a:prstClr>
                </a:solidFill>
              </a:rPr>
              <a:pPr/>
              <a:t>‹#›</a:t>
            </a:fld>
            <a:endParaRPr lang="zh-CN" altLang="en-US" sz="1867" dirty="0">
              <a:solidFill>
                <a:prstClr val="black"/>
              </a:solidFill>
            </a:endParaRPr>
          </a:p>
        </p:txBody>
      </p:sp>
    </p:spTree>
    <p:extLst>
      <p:ext uri="{BB962C8B-B14F-4D97-AF65-F5344CB8AC3E}">
        <p14:creationId xmlns:p14="http://schemas.microsoft.com/office/powerpoint/2010/main" val="84816696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54563"/>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03679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46748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2023/5/27</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190516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2023/5/27</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5664556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2023/5/27</a:t>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318878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2023/5/27</a:t>
            </a:fld>
            <a:endParaRPr lang="zh-CN" altLang="en-US">
              <a:solidFill>
                <a:prstClr val="black">
                  <a:tint val="75000"/>
                </a:prstClr>
              </a:solidFill>
            </a:endParaRPr>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702366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2023/5/27</a:t>
            </a:fld>
            <a:endParaRPr lang="zh-CN" altLang="en-US">
              <a:solidFill>
                <a:prstClr val="black">
                  <a:tint val="75000"/>
                </a:prstClr>
              </a:solidFill>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1901064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2023/5/27</a:t>
            </a:fld>
            <a:endParaRPr lang="zh-CN" altLang="en-US">
              <a:solidFill>
                <a:prstClr val="black">
                  <a:tint val="75000"/>
                </a:prstClr>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8638745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2023/5/27</a:t>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7051807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pPr/>
              <a:t>2023/5/27</a:t>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89678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64496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61" r:id="rId14"/>
    <p:sldLayoutId id="2147483663" r:id="rId15"/>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FE11974F-BED5-4346-886F-49C87EEC19BA}"/>
              </a:ext>
            </a:extLst>
          </p:cNvPr>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BBC283-1CDB-426B-A79E-3B75C3CCD869}"/>
              </a:ext>
            </a:extLst>
          </p:cNvPr>
          <p:cNvSpPr txBox="1"/>
          <p:nvPr/>
        </p:nvSpPr>
        <p:spPr>
          <a:xfrm>
            <a:off x="7666441" y="3325777"/>
            <a:ext cx="3842067" cy="646331"/>
          </a:xfrm>
          <a:prstGeom prst="rect">
            <a:avLst/>
          </a:prstGeom>
          <a:noFill/>
        </p:spPr>
        <p:txBody>
          <a:bodyPr wrap="square" rtlCol="0">
            <a:spAutoFit/>
          </a:bodyPr>
          <a:lstStyle/>
          <a:p>
            <a:r>
              <a:rPr lang="en-US" altLang="zh-CN" sz="3600" b="1" spc="600" dirty="0">
                <a:solidFill>
                  <a:schemeClr val="bg1"/>
                </a:solidFill>
                <a:latin typeface="微软雅黑" panose="020B0503020204020204" pitchFamily="34" charset="-122"/>
                <a:ea typeface="微软雅黑" panose="020B0503020204020204" pitchFamily="34" charset="-122"/>
              </a:rPr>
              <a:t>LKA</a:t>
            </a:r>
            <a:r>
              <a:rPr lang="zh-CN" altLang="en-US" sz="3600" b="1" spc="600" dirty="0">
                <a:solidFill>
                  <a:schemeClr val="bg1"/>
                </a:solidFill>
                <a:latin typeface="微软雅黑" panose="020B0503020204020204" pitchFamily="34" charset="-122"/>
                <a:ea typeface="微软雅黑" panose="020B0503020204020204" pitchFamily="34" charset="-122"/>
              </a:rPr>
              <a:t>和</a:t>
            </a:r>
            <a:r>
              <a:rPr lang="en-US" altLang="zh-CN" sz="3600" b="1" spc="600" dirty="0">
                <a:solidFill>
                  <a:schemeClr val="bg1"/>
                </a:solidFill>
                <a:latin typeface="微软雅黑" panose="020B0503020204020204" pitchFamily="34" charset="-122"/>
                <a:ea typeface="微软雅黑" panose="020B0503020204020204" pitchFamily="34" charset="-122"/>
              </a:rPr>
              <a:t>VAN</a:t>
            </a:r>
            <a:endParaRPr lang="zh-CN" altLang="en-US" sz="3600" b="1" spc="600" dirty="0">
              <a:solidFill>
                <a:schemeClr val="bg1"/>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8C75C424-1E74-4412-BEB2-B0F1A08CAC58}"/>
              </a:ext>
            </a:extLst>
          </p:cNvPr>
          <p:cNvGrpSpPr/>
          <p:nvPr/>
        </p:nvGrpSpPr>
        <p:grpSpPr>
          <a:xfrm>
            <a:off x="0" y="2023097"/>
            <a:ext cx="12192001" cy="1446550"/>
            <a:chOff x="0" y="2023097"/>
            <a:chExt cx="12192001" cy="1446550"/>
          </a:xfrm>
        </p:grpSpPr>
        <p:sp>
          <p:nvSpPr>
            <p:cNvPr id="10" name="矩形 9">
              <a:extLst>
                <a:ext uri="{FF2B5EF4-FFF2-40B4-BE49-F238E27FC236}">
                  <a16:creationId xmlns:a16="http://schemas.microsoft.com/office/drawing/2014/main" id="{955C966B-7A8B-41D7-B15E-194C5F35AA1E}"/>
                </a:ext>
              </a:extLst>
            </p:cNvPr>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C77D4CC-3F56-4E85-8049-AAE27DA987CC}"/>
                </a:ext>
              </a:extLst>
            </p:cNvPr>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F45FDA-AB95-4975-81A0-488C9522AE60}"/>
                </a:ext>
              </a:extLst>
            </p:cNvPr>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4E9A851-268B-4BCB-B0C5-6B6B1917830E}"/>
                </a:ext>
              </a:extLst>
            </p:cNvPr>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EE0FD16-6FB2-4802-AAD1-55F8A327906C}"/>
                </a:ext>
              </a:extLst>
            </p:cNvPr>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2</a:t>
              </a:r>
              <a:endParaRPr lang="zh-CN" altLang="en-US" sz="88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60193352"/>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539087" y="815546"/>
            <a:ext cx="7674569" cy="5214551"/>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70" name="矩形 1569"/>
          <p:cNvSpPr/>
          <p:nvPr/>
        </p:nvSpPr>
        <p:spPr>
          <a:xfrm>
            <a:off x="683421" y="1586568"/>
            <a:ext cx="5412579" cy="4216604"/>
          </a:xfrm>
          <a:prstGeom prst="rect">
            <a:avLst/>
          </a:prstGeom>
        </p:spPr>
        <p:txBody>
          <a:bodyPr wrap="square">
            <a:spAutoFit/>
          </a:bodyPr>
          <a:lstStyle/>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rPr>
              <a:t>有两种众所周知的方法可以建立注意力关系。</a:t>
            </a: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rPr>
              <a:t>1. </a:t>
            </a:r>
            <a:r>
              <a:rPr lang="zh-CN" altLang="en-US" sz="1200" spc="300" dirty="0">
                <a:solidFill>
                  <a:schemeClr val="bg1"/>
                </a:solidFill>
                <a:latin typeface="微软雅黑" panose="020B0503020204020204" pitchFamily="34" charset="-122"/>
                <a:ea typeface="微软雅黑" panose="020B0503020204020204" pitchFamily="34" charset="-122"/>
              </a:rPr>
              <a:t>第一种是采用自我注意机制来捕捉远程依赖。</a:t>
            </a: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rPr>
              <a:t>2. </a:t>
            </a:r>
            <a:r>
              <a:rPr lang="zh-CN" altLang="en-US" sz="1200" spc="300" dirty="0">
                <a:solidFill>
                  <a:schemeClr val="bg1"/>
                </a:solidFill>
                <a:latin typeface="微软雅黑" panose="020B0503020204020204" pitchFamily="34" charset="-122"/>
                <a:ea typeface="微软雅黑" panose="020B0503020204020204" pitchFamily="34" charset="-122"/>
              </a:rPr>
              <a:t>第二种方法是使用大核卷积建立相关性并生成注意图。这种方式仍然存在明显的缺点。大的内核卷积带来了大量的计算开销和参数，为了克服上述缺点，利用自注意和大核卷积的优点，提出分解一个大核卷积运算来获取远程关系。</a:t>
            </a:r>
            <a:endParaRPr lang="en-US" altLang="zh-CN" sz="1200" spc="300" dirty="0">
              <a:solidFill>
                <a:schemeClr val="bg1"/>
              </a:solidFill>
              <a:latin typeface="微软雅黑" panose="020B0503020204020204" pitchFamily="34" charset="-122"/>
              <a:ea typeface="微软雅黑" panose="020B0503020204020204" pitchFamily="34" charset="-122"/>
            </a:endParaRPr>
          </a:p>
          <a:p>
            <a:pPr>
              <a:lnSpc>
                <a:spcPts val="2500"/>
              </a:lnSpc>
            </a:pPr>
            <a:endParaRPr lang="en-US" altLang="zh-CN" sz="1200" spc="300" dirty="0">
              <a:solidFill>
                <a:schemeClr val="bg1"/>
              </a:solidFill>
              <a:latin typeface="微软雅黑" panose="020B0503020204020204" pitchFamily="34" charset="-122"/>
              <a:ea typeface="微软雅黑" panose="020B0503020204020204" pitchFamily="34" charset="-122"/>
            </a:endParaRPr>
          </a:p>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rPr>
              <a:t>如图</a:t>
            </a:r>
            <a:r>
              <a:rPr lang="en-US" altLang="zh-CN" sz="1200" spc="300" dirty="0">
                <a:solidFill>
                  <a:schemeClr val="bg1"/>
                </a:solidFill>
                <a:latin typeface="微软雅黑" panose="020B0503020204020204" pitchFamily="34" charset="-122"/>
                <a:ea typeface="微软雅黑" panose="020B0503020204020204" pitchFamily="34" charset="-122"/>
              </a:rPr>
              <a:t>2</a:t>
            </a:r>
            <a:r>
              <a:rPr lang="zh-CN" altLang="en-US" sz="1200" spc="300" dirty="0">
                <a:solidFill>
                  <a:schemeClr val="bg1"/>
                </a:solidFill>
                <a:latin typeface="微软雅黑" panose="020B0503020204020204" pitchFamily="34" charset="-122"/>
                <a:ea typeface="微软雅黑" panose="020B0503020204020204" pitchFamily="34" charset="-122"/>
              </a:rPr>
              <a:t>所示，一个大的核卷积可以分为三部分</a:t>
            </a: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rPr>
              <a:t>1. </a:t>
            </a:r>
            <a:r>
              <a:rPr lang="zh-CN" altLang="en-US" sz="1200" spc="300" dirty="0">
                <a:solidFill>
                  <a:schemeClr val="bg1"/>
                </a:solidFill>
                <a:latin typeface="微软雅黑" panose="020B0503020204020204" pitchFamily="34" charset="-122"/>
                <a:ea typeface="微软雅黑" panose="020B0503020204020204" pitchFamily="34" charset="-122"/>
              </a:rPr>
              <a:t>一个空间局部卷积</a:t>
            </a:r>
            <a:r>
              <a:rPr lang="en-US" altLang="zh-CN" sz="1200" spc="300" dirty="0">
                <a:solidFill>
                  <a:schemeClr val="bg1"/>
                </a:solidFill>
                <a:latin typeface="微软雅黑" panose="020B0503020204020204" pitchFamily="34" charset="-122"/>
                <a:ea typeface="微软雅黑" panose="020B0503020204020204" pitchFamily="34" charset="-122"/>
              </a:rPr>
              <a:t>(depth-wise</a:t>
            </a:r>
            <a:r>
              <a:rPr lang="zh-CN" altLang="en-US" sz="1200" spc="300" dirty="0">
                <a:solidFill>
                  <a:schemeClr val="bg1"/>
                </a:solidFill>
                <a:latin typeface="微软雅黑" panose="020B0503020204020204" pitchFamily="34" charset="-122"/>
                <a:ea typeface="微软雅黑" panose="020B0503020204020204" pitchFamily="34" charset="-122"/>
              </a:rPr>
              <a:t>的卷积</a:t>
            </a:r>
            <a:r>
              <a:rPr lang="en-US" altLang="zh-CN" sz="1200" spc="300" dirty="0">
                <a:solidFill>
                  <a:schemeClr val="bg1"/>
                </a:solidFill>
                <a:latin typeface="微软雅黑" panose="020B0503020204020204" pitchFamily="34" charset="-122"/>
                <a:ea typeface="微软雅黑" panose="020B0503020204020204" pitchFamily="34" charset="-122"/>
              </a:rPr>
              <a:t>)</a:t>
            </a: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rPr>
              <a:t>2. </a:t>
            </a:r>
            <a:r>
              <a:rPr lang="zh-CN" altLang="en-US" sz="1200" spc="300" dirty="0">
                <a:solidFill>
                  <a:schemeClr val="bg1"/>
                </a:solidFill>
                <a:latin typeface="微软雅黑" panose="020B0503020204020204" pitchFamily="34" charset="-122"/>
                <a:ea typeface="微软雅黑" panose="020B0503020204020204" pitchFamily="34" charset="-122"/>
              </a:rPr>
              <a:t>一个空间远程卷积</a:t>
            </a:r>
            <a:r>
              <a:rPr lang="en-US" altLang="zh-CN" sz="1200" spc="300" dirty="0">
                <a:solidFill>
                  <a:schemeClr val="bg1"/>
                </a:solidFill>
                <a:latin typeface="微软雅黑" panose="020B0503020204020204" pitchFamily="34" charset="-122"/>
                <a:ea typeface="微软雅黑" panose="020B0503020204020204" pitchFamily="34" charset="-122"/>
              </a:rPr>
              <a:t>(depth-wise</a:t>
            </a:r>
            <a:r>
              <a:rPr lang="zh-CN" altLang="en-US" sz="1200" spc="300" dirty="0">
                <a:solidFill>
                  <a:schemeClr val="bg1"/>
                </a:solidFill>
                <a:latin typeface="微软雅黑" panose="020B0503020204020204" pitchFamily="34" charset="-122"/>
                <a:ea typeface="微软雅黑" panose="020B0503020204020204" pitchFamily="34" charset="-122"/>
              </a:rPr>
              <a:t>的空洞卷积</a:t>
            </a:r>
            <a:r>
              <a:rPr lang="en-US" altLang="zh-CN" sz="1200" spc="300" dirty="0">
                <a:solidFill>
                  <a:schemeClr val="bg1"/>
                </a:solidFill>
                <a:latin typeface="微软雅黑" panose="020B0503020204020204" pitchFamily="34" charset="-122"/>
                <a:ea typeface="微软雅黑" panose="020B0503020204020204" pitchFamily="34" charset="-122"/>
              </a:rPr>
              <a:t>)</a:t>
            </a: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rPr>
              <a:t>3. </a:t>
            </a:r>
            <a:r>
              <a:rPr lang="zh-CN" altLang="en-US" sz="1200" spc="300" dirty="0">
                <a:solidFill>
                  <a:schemeClr val="bg1"/>
                </a:solidFill>
                <a:latin typeface="微软雅黑" panose="020B0503020204020204" pitchFamily="34" charset="-122"/>
                <a:ea typeface="微软雅黑" panose="020B0503020204020204" pitchFamily="34" charset="-122"/>
              </a:rPr>
              <a:t>一个通道卷积</a:t>
            </a:r>
            <a:r>
              <a:rPr lang="en-US" altLang="zh-CN" sz="1200" spc="300" dirty="0">
                <a:solidFill>
                  <a:schemeClr val="bg1"/>
                </a:solidFill>
                <a:latin typeface="微软雅黑" panose="020B0503020204020204" pitchFamily="34" charset="-122"/>
                <a:ea typeface="微软雅黑" panose="020B0503020204020204" pitchFamily="34" charset="-122"/>
              </a:rPr>
              <a:t>(1 × 1</a:t>
            </a:r>
            <a:r>
              <a:rPr lang="zh-CN" altLang="en-US" sz="1200" spc="300" dirty="0">
                <a:solidFill>
                  <a:schemeClr val="bg1"/>
                </a:solidFill>
                <a:latin typeface="微软雅黑" panose="020B0503020204020204" pitchFamily="34" charset="-122"/>
                <a:ea typeface="微软雅黑" panose="020B0503020204020204" pitchFamily="34" charset="-122"/>
              </a:rPr>
              <a:t>卷积</a:t>
            </a:r>
            <a:r>
              <a:rPr lang="en-US" altLang="zh-CN" sz="1200" spc="300" dirty="0">
                <a:solidFill>
                  <a:schemeClr val="bg1"/>
                </a:solidFill>
                <a:latin typeface="微软雅黑" panose="020B0503020204020204" pitchFamily="34" charset="-122"/>
                <a:ea typeface="微软雅黑" panose="020B0503020204020204" pitchFamily="34" charset="-122"/>
              </a:rPr>
              <a:t>)</a:t>
            </a:r>
          </a:p>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rPr>
              <a:t>通过上述分解，可以用少量的计算成本和参数捕捉长期关系。在获得长期关系后，可以估计一个点的重要性并生成注意图。</a:t>
            </a:r>
            <a:endParaRPr lang="en-US" altLang="zh-CN" sz="1200" spc="300" dirty="0">
              <a:solidFill>
                <a:schemeClr val="bg1"/>
              </a:solidFill>
              <a:latin typeface="微软雅黑" panose="020B0503020204020204" pitchFamily="34" charset="-122"/>
              <a:ea typeface="微软雅黑" panose="020B0503020204020204" pitchFamily="34" charset="-122"/>
            </a:endParaRP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prstTxWarp prst="textNoShape">
              <a:avLst/>
            </a:prstTxWarp>
          </a:bodyPr>
          <a:lstStyle/>
          <a:p>
            <a:endParaRPr lang="zh-CN" altLang="en-US" sz="2400"/>
          </a:p>
        </p:txBody>
      </p:sp>
      <p:grpSp>
        <p:nvGrpSpPr>
          <p:cNvPr id="7" name="组合 6">
            <a:extLst>
              <a:ext uri="{FF2B5EF4-FFF2-40B4-BE49-F238E27FC236}">
                <a16:creationId xmlns:a16="http://schemas.microsoft.com/office/drawing/2014/main" id="{6BAE4DE9-813B-423F-B388-271AC3C3D94C}"/>
              </a:ext>
            </a:extLst>
          </p:cNvPr>
          <p:cNvGrpSpPr/>
          <p:nvPr/>
        </p:nvGrpSpPr>
        <p:grpSpPr>
          <a:xfrm>
            <a:off x="0" y="247949"/>
            <a:ext cx="12192000" cy="400110"/>
            <a:chOff x="0" y="247949"/>
            <a:chExt cx="12192000" cy="400110"/>
          </a:xfrm>
        </p:grpSpPr>
        <p:sp>
          <p:nvSpPr>
            <p:cNvPr id="8" name="矩形 7">
              <a:extLst>
                <a:ext uri="{FF2B5EF4-FFF2-40B4-BE49-F238E27FC236}">
                  <a16:creationId xmlns:a16="http://schemas.microsoft.com/office/drawing/2014/main" id="{6F163EFD-6069-4C9F-874F-45C668118034}"/>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27">
              <a:extLst>
                <a:ext uri="{FF2B5EF4-FFF2-40B4-BE49-F238E27FC236}">
                  <a16:creationId xmlns:a16="http://schemas.microsoft.com/office/drawing/2014/main" id="{32E63369-1659-4A4C-8AE1-114632B7C94E}"/>
                </a:ext>
              </a:extLst>
            </p:cNvPr>
            <p:cNvSpPr txBox="1"/>
            <p:nvPr/>
          </p:nvSpPr>
          <p:spPr>
            <a:xfrm>
              <a:off x="795672" y="247949"/>
              <a:ext cx="2610266"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LKA</a:t>
              </a:r>
              <a:r>
                <a:rPr lang="zh-CN" altLang="en-US" sz="2000" spc="600" dirty="0">
                  <a:solidFill>
                    <a:srgbClr val="084772"/>
                  </a:solidFill>
                  <a:latin typeface="微软雅黑" panose="020B0503020204020204" pitchFamily="34" charset="-122"/>
                  <a:ea typeface="微软雅黑" panose="020B0503020204020204" pitchFamily="34" charset="-122"/>
                </a:rPr>
                <a:t>与</a:t>
              </a:r>
              <a:r>
                <a:rPr lang="en-US" altLang="zh-CN" sz="2000" spc="600" dirty="0">
                  <a:solidFill>
                    <a:srgbClr val="084772"/>
                  </a:solidFill>
                  <a:latin typeface="微软雅黑" panose="020B0503020204020204" pitchFamily="34" charset="-122"/>
                  <a:ea typeface="微软雅黑" panose="020B0503020204020204" pitchFamily="34" charset="-122"/>
                </a:rPr>
                <a:t>VAN</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FE00D999-5A36-4B6F-BA8C-2101354AF76A}"/>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pic>
        <p:nvPicPr>
          <p:cNvPr id="6" name="图片 5">
            <a:extLst>
              <a:ext uri="{FF2B5EF4-FFF2-40B4-BE49-F238E27FC236}">
                <a16:creationId xmlns:a16="http://schemas.microsoft.com/office/drawing/2014/main" id="{F5926533-48DB-DF3F-768D-469D49B5D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86568"/>
            <a:ext cx="5911649" cy="3644776"/>
          </a:xfrm>
          <a:prstGeom prst="rect">
            <a:avLst/>
          </a:prstGeom>
        </p:spPr>
      </p:pic>
      <p:sp>
        <p:nvSpPr>
          <p:cNvPr id="12" name="Freeform 862">
            <a:extLst>
              <a:ext uri="{FF2B5EF4-FFF2-40B4-BE49-F238E27FC236}">
                <a16:creationId xmlns:a16="http://schemas.microsoft.com/office/drawing/2014/main" id="{3E0B4074-7EAB-0E89-E459-8A5C2AB00B5E}"/>
              </a:ext>
            </a:extLst>
          </p:cNvPr>
          <p:cNvSpPr>
            <a:spLocks noEditPoints="1"/>
          </p:cNvSpPr>
          <p:nvPr/>
        </p:nvSpPr>
        <p:spPr bwMode="auto">
          <a:xfrm>
            <a:off x="4000769" y="875039"/>
            <a:ext cx="751204" cy="522486"/>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dirty="0">
              <a:solidFill>
                <a:prstClr val="black"/>
              </a:solidFill>
              <a:ea typeface="微软雅黑"/>
            </a:endParaRPr>
          </a:p>
        </p:txBody>
      </p:sp>
    </p:spTree>
    <p:extLst>
      <p:ext uri="{BB962C8B-B14F-4D97-AF65-F5344CB8AC3E}">
        <p14:creationId xmlns:p14="http://schemas.microsoft.com/office/powerpoint/2010/main" val="228876353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par>
                          <p:cTn id="12" fill="hold">
                            <p:stCondLst>
                              <p:cond delay="600"/>
                            </p:stCondLst>
                            <p:childTnLst>
                              <p:par>
                                <p:cTn id="13" presetID="2" presetClass="entr" presetSubtype="8" fill="hold" grpId="0" nodeType="afterEffect">
                                  <p:stCondLst>
                                    <p:cond delay="0"/>
                                  </p:stCondLst>
                                  <p:childTnLst>
                                    <p:set>
                                      <p:cBhvr>
                                        <p:cTn id="14" dur="1" fill="hold">
                                          <p:stCondLst>
                                            <p:cond delay="0"/>
                                          </p:stCondLst>
                                        </p:cTn>
                                        <p:tgtEl>
                                          <p:spTgt spid="1567"/>
                                        </p:tgtEl>
                                        <p:attrNameLst>
                                          <p:attrName>style.visibility</p:attrName>
                                        </p:attrNameLst>
                                      </p:cBhvr>
                                      <p:to>
                                        <p:strVal val="visible"/>
                                      </p:to>
                                    </p:set>
                                    <p:anim calcmode="lin" valueType="num">
                                      <p:cBhvr additive="base">
                                        <p:cTn id="15" dur="500" fill="hold"/>
                                        <p:tgtEl>
                                          <p:spTgt spid="1567"/>
                                        </p:tgtEl>
                                        <p:attrNameLst>
                                          <p:attrName>ppt_x</p:attrName>
                                        </p:attrNameLst>
                                      </p:cBhvr>
                                      <p:tavLst>
                                        <p:tav tm="0">
                                          <p:val>
                                            <p:strVal val="0-#ppt_w/2"/>
                                          </p:val>
                                        </p:tav>
                                        <p:tav tm="100000">
                                          <p:val>
                                            <p:strVal val="#ppt_x"/>
                                          </p:val>
                                        </p:tav>
                                      </p:tavLst>
                                    </p:anim>
                                    <p:anim calcmode="lin" valueType="num">
                                      <p:cBhvr additive="base">
                                        <p:cTn id="16" dur="500" fill="hold"/>
                                        <p:tgtEl>
                                          <p:spTgt spid="15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 grpId="0" animBg="1"/>
      <p:bldP spid="1570" grpId="0"/>
      <p:bldP spid="15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71ABB72-708F-489D-93E7-A8C9078399C6}"/>
              </a:ext>
            </a:extLst>
          </p:cNvPr>
          <p:cNvGrpSpPr/>
          <p:nvPr/>
        </p:nvGrpSpPr>
        <p:grpSpPr>
          <a:xfrm>
            <a:off x="1628591" y="1164455"/>
            <a:ext cx="9134143" cy="2130520"/>
            <a:chOff x="6505384" y="1695796"/>
            <a:chExt cx="9134143" cy="2130520"/>
          </a:xfrm>
        </p:grpSpPr>
        <p:sp>
          <p:nvSpPr>
            <p:cNvPr id="16" name="文本框 15">
              <a:extLst>
                <a:ext uri="{FF2B5EF4-FFF2-40B4-BE49-F238E27FC236}">
                  <a16:creationId xmlns:a16="http://schemas.microsoft.com/office/drawing/2014/main" id="{A3DD8272-4E1D-4C0F-AB9A-8D18D078AD27}"/>
                </a:ext>
              </a:extLst>
            </p:cNvPr>
            <p:cNvSpPr txBox="1"/>
            <p:nvPr/>
          </p:nvSpPr>
          <p:spPr>
            <a:xfrm flipH="1">
              <a:off x="6698339" y="1695796"/>
              <a:ext cx="8941188" cy="2130520"/>
            </a:xfrm>
            <a:prstGeom prst="rect">
              <a:avLst/>
            </a:prstGeom>
            <a:noFill/>
          </p:spPr>
          <p:txBody>
            <a:bodyPr wrap="square" rtlCol="0">
              <a:spAutoFit/>
            </a:bodyPr>
            <a:lstStyle/>
            <a:p>
              <a:pPr>
                <a:spcBef>
                  <a:spcPts val="1200"/>
                </a:spcBef>
              </a:pPr>
              <a:r>
                <a:rPr lang="en-US" altLang="zh-CN" dirty="0">
                  <a:solidFill>
                    <a:schemeClr val="tx1">
                      <a:lumMod val="75000"/>
                      <a:lumOff val="25000"/>
                    </a:schemeClr>
                  </a:solidFill>
                  <a:latin typeface="微软雅黑" charset="0"/>
                  <a:ea typeface="微软雅黑" charset="0"/>
                  <a:cs typeface="微软雅黑" charset="0"/>
                </a:rPr>
                <a:t>LKA</a:t>
              </a:r>
            </a:p>
            <a:p>
              <a:pPr>
                <a:lnSpc>
                  <a:spcPct val="150000"/>
                </a:lnSpc>
                <a:spcBef>
                  <a:spcPct val="0"/>
                </a:spcBef>
              </a:pP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3(a)</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所示，</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LKA </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模块可以写为</a:t>
              </a: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ct val="0"/>
                </a:spcBef>
              </a:pPr>
              <a:r>
                <a:rPr lang="en-US" altLang="zh-CN" sz="1400" dirty="0">
                  <a:solidFill>
                    <a:srgbClr val="000000"/>
                  </a:solidFill>
                  <a:latin typeface="华文细黑" panose="02010600040101010101" pitchFamily="2" charset="-122"/>
                  <a:ea typeface="华文细黑" panose="02010600040101010101" pitchFamily="2" charset="-122"/>
                </a:rPr>
                <a:t>1. LKA </a:t>
              </a:r>
              <a:r>
                <a:rPr lang="zh-CN" altLang="en-US" sz="1400" dirty="0">
                  <a:solidFill>
                    <a:srgbClr val="000000"/>
                  </a:solidFill>
                  <a:latin typeface="华文细黑" panose="02010600040101010101" pitchFamily="2" charset="-122"/>
                  <a:ea typeface="华文细黑" panose="02010600040101010101" pitchFamily="2" charset="-122"/>
                </a:rPr>
                <a:t>结合了卷积和自注意的优点。它综合考虑了局部语境信息、大的接受域和动态过程。</a:t>
              </a:r>
            </a:p>
            <a:p>
              <a:pPr>
                <a:lnSpc>
                  <a:spcPct val="150000"/>
                </a:lnSpc>
                <a:spcBef>
                  <a:spcPct val="0"/>
                </a:spcBef>
              </a:pPr>
              <a:r>
                <a:rPr lang="en-US" altLang="zh-CN" sz="1400" dirty="0">
                  <a:solidFill>
                    <a:srgbClr val="000000"/>
                  </a:solidFill>
                  <a:latin typeface="华文细黑" panose="02010600040101010101" pitchFamily="2" charset="-122"/>
                  <a:ea typeface="华文细黑" panose="02010600040101010101" pitchFamily="2" charset="-122"/>
                </a:rPr>
                <a:t>2. LKA </a:t>
              </a:r>
              <a:r>
                <a:rPr lang="zh-CN" altLang="en-US" sz="1400" dirty="0">
                  <a:solidFill>
                    <a:srgbClr val="000000"/>
                  </a:solidFill>
                  <a:latin typeface="华文细黑" panose="02010600040101010101" pitchFamily="2" charset="-122"/>
                  <a:ea typeface="华文细黑" panose="02010600040101010101" pitchFamily="2" charset="-122"/>
                </a:rPr>
                <a:t>不仅在空间维度上实现了适应性，而且在通道维度上也实现了适应性。值得注意的是，在深度神经网络中，不同的通道往往代表不同的对象，通道维度的适应性对视觉任务也很重要</a:t>
              </a:r>
              <a:endParaRPr lang="en-US" altLang="zh-CN" sz="1400" dirty="0">
                <a:solidFill>
                  <a:srgbClr val="000000"/>
                </a:solidFill>
                <a:latin typeface="华文细黑" panose="02010600040101010101" pitchFamily="2" charset="-122"/>
                <a:ea typeface="华文细黑" panose="02010600040101010101" pitchFamily="2" charset="-122"/>
              </a:endParaRPr>
            </a:p>
          </p:txBody>
        </p:sp>
        <p:cxnSp>
          <p:nvCxnSpPr>
            <p:cNvPr id="17" name="直接连接符 16">
              <a:extLst>
                <a:ext uri="{FF2B5EF4-FFF2-40B4-BE49-F238E27FC236}">
                  <a16:creationId xmlns:a16="http://schemas.microsoft.com/office/drawing/2014/main" id="{E0F6E56F-6ACA-4112-B7C9-F37881C6EE7C}"/>
                </a:ext>
              </a:extLst>
            </p:cNvPr>
            <p:cNvCxnSpPr/>
            <p:nvPr/>
          </p:nvCxnSpPr>
          <p:spPr>
            <a:xfrm>
              <a:off x="6505384" y="1695796"/>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51D9EDE7-194B-4AA4-AE38-E7E8C230AF31}"/>
              </a:ext>
            </a:extLst>
          </p:cNvPr>
          <p:cNvGrpSpPr/>
          <p:nvPr/>
        </p:nvGrpSpPr>
        <p:grpSpPr>
          <a:xfrm>
            <a:off x="0" y="247949"/>
            <a:ext cx="12192000" cy="400110"/>
            <a:chOff x="0" y="247949"/>
            <a:chExt cx="12192000" cy="400110"/>
          </a:xfrm>
        </p:grpSpPr>
        <p:sp>
          <p:nvSpPr>
            <p:cNvPr id="8" name="矩形 7">
              <a:extLst>
                <a:ext uri="{FF2B5EF4-FFF2-40B4-BE49-F238E27FC236}">
                  <a16:creationId xmlns:a16="http://schemas.microsoft.com/office/drawing/2014/main" id="{6873B595-442F-4D81-8C6A-631D60F9F323}"/>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7">
              <a:extLst>
                <a:ext uri="{FF2B5EF4-FFF2-40B4-BE49-F238E27FC236}">
                  <a16:creationId xmlns:a16="http://schemas.microsoft.com/office/drawing/2014/main" id="{F308CD9D-C4EA-459C-AFD3-DED047635375}"/>
                </a:ext>
              </a:extLst>
            </p:cNvPr>
            <p:cNvSpPr txBox="1"/>
            <p:nvPr/>
          </p:nvSpPr>
          <p:spPr>
            <a:xfrm>
              <a:off x="795673" y="247949"/>
              <a:ext cx="2610265"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LKA</a:t>
              </a:r>
              <a:r>
                <a:rPr lang="zh-CN" altLang="en-US" sz="2000" spc="600" dirty="0">
                  <a:solidFill>
                    <a:srgbClr val="084772"/>
                  </a:solidFill>
                  <a:latin typeface="微软雅黑" panose="020B0503020204020204" pitchFamily="34" charset="-122"/>
                  <a:ea typeface="微软雅黑" panose="020B0503020204020204" pitchFamily="34" charset="-122"/>
                </a:rPr>
                <a:t>与</a:t>
              </a:r>
              <a:r>
                <a:rPr lang="en-US" altLang="zh-CN" sz="2000" spc="600" dirty="0">
                  <a:solidFill>
                    <a:srgbClr val="084772"/>
                  </a:solidFill>
                  <a:latin typeface="微软雅黑" panose="020B0503020204020204" pitchFamily="34" charset="-122"/>
                  <a:ea typeface="微软雅黑" panose="020B0503020204020204" pitchFamily="34" charset="-122"/>
                </a:rPr>
                <a:t>VAN</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B5F1931-B462-4570-90DC-09E9634A10EC}"/>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B2509D89-8B18-7249-EA03-8714E4486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401" y="1609705"/>
            <a:ext cx="5114925" cy="571500"/>
          </a:xfrm>
          <a:prstGeom prst="rect">
            <a:avLst/>
          </a:prstGeom>
        </p:spPr>
      </p:pic>
      <p:pic>
        <p:nvPicPr>
          <p:cNvPr id="6" name="图片 5">
            <a:extLst>
              <a:ext uri="{FF2B5EF4-FFF2-40B4-BE49-F238E27FC236}">
                <a16:creationId xmlns:a16="http://schemas.microsoft.com/office/drawing/2014/main" id="{2661F2A6-0065-4837-713F-76C9E545D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0744" y="3563026"/>
            <a:ext cx="7153275" cy="3143250"/>
          </a:xfrm>
          <a:prstGeom prst="rect">
            <a:avLst/>
          </a:prstGeom>
        </p:spPr>
      </p:pic>
    </p:spTree>
    <p:extLst>
      <p:ext uri="{BB962C8B-B14F-4D97-AF65-F5344CB8AC3E}">
        <p14:creationId xmlns:p14="http://schemas.microsoft.com/office/powerpoint/2010/main" val="1797568329"/>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6" name="矩形 4"/>
          <p:cNvSpPr>
            <a:spLocks noChangeArrowheads="1"/>
          </p:cNvSpPr>
          <p:nvPr/>
        </p:nvSpPr>
        <p:spPr bwMode="auto">
          <a:xfrm>
            <a:off x="1009933" y="815399"/>
            <a:ext cx="10345926" cy="2934201"/>
          </a:xfrm>
          <a:prstGeom prst="rect">
            <a:avLst/>
          </a:prstGeom>
          <a:noFill/>
          <a:ln w="9525">
            <a:noFill/>
            <a:miter lim="800000"/>
            <a:headEnd/>
            <a:tailEnd/>
          </a:ln>
        </p:spPr>
        <p:txBody>
          <a:bodyPr wrap="square" lIns="91440" tIns="45720" rIns="91440" bIns="45720">
            <a:spAutoFit/>
          </a:bodyPr>
          <a:lstStyle/>
          <a:p>
            <a:pPr>
              <a:lnSpc>
                <a:spcPts val="2500"/>
              </a:lnSpc>
            </a:pP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	VAN</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有一个四级序列，输出空间分辨率逐渐降低，分别是</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h4×w4</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h8×w8</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h16×w16</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h32×w32</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。随着分辨率的降低，输出通道的数量也在增加。</a:t>
            </a:r>
          </a:p>
          <a:p>
            <a:pPr>
              <a:lnSpc>
                <a:spcPts val="2500"/>
              </a:lnSpc>
            </a:pP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d</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）所示的单一阶段，首先对输入进行下采样（使用</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stride</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来控制下采样率）。下采样后，一个阶段中的所有其他层保持相同的输出大小。具体结构参数如</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table 2</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所示：</a:t>
            </a: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默认情况下，</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LKA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采用</a:t>
            </a:r>
          </a:p>
          <a:p>
            <a:pPr>
              <a:lnSpc>
                <a:spcPts val="25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 5×5depth-wise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卷积</a:t>
            </a:r>
          </a:p>
          <a:p>
            <a:pPr>
              <a:lnSpc>
                <a:spcPts val="25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膨胀系数为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7×7depth-wise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卷积</a:t>
            </a:r>
          </a:p>
          <a:p>
            <a:pPr>
              <a:lnSpc>
                <a:spcPts val="25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以及</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卷积来近似</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21×21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卷积。在此设置下，</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VAN</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可以有效地实现本地信息和远程连接。</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056BFC84-4E4B-4B6D-A1EC-6837443D19AB}"/>
              </a:ext>
            </a:extLst>
          </p:cNvPr>
          <p:cNvGrpSpPr/>
          <p:nvPr/>
        </p:nvGrpSpPr>
        <p:grpSpPr>
          <a:xfrm>
            <a:off x="0" y="247949"/>
            <a:ext cx="12192000" cy="400110"/>
            <a:chOff x="0" y="247949"/>
            <a:chExt cx="12192000" cy="400110"/>
          </a:xfrm>
        </p:grpSpPr>
        <p:sp>
          <p:nvSpPr>
            <p:cNvPr id="72" name="矩形 71">
              <a:extLst>
                <a:ext uri="{FF2B5EF4-FFF2-40B4-BE49-F238E27FC236}">
                  <a16:creationId xmlns:a16="http://schemas.microsoft.com/office/drawing/2014/main" id="{54E599DD-8A42-4B48-929D-F9C97F3FD864}"/>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27">
              <a:extLst>
                <a:ext uri="{FF2B5EF4-FFF2-40B4-BE49-F238E27FC236}">
                  <a16:creationId xmlns:a16="http://schemas.microsoft.com/office/drawing/2014/main" id="{975352CC-ADA2-48E6-8436-FD61CA157AD8}"/>
                </a:ext>
              </a:extLst>
            </p:cNvPr>
            <p:cNvSpPr txBox="1"/>
            <p:nvPr/>
          </p:nvSpPr>
          <p:spPr>
            <a:xfrm>
              <a:off x="795673" y="247949"/>
              <a:ext cx="2610265"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LKA</a:t>
              </a:r>
              <a:r>
                <a:rPr lang="zh-CN" altLang="en-US" sz="2000" spc="600" dirty="0">
                  <a:solidFill>
                    <a:srgbClr val="084772"/>
                  </a:solidFill>
                  <a:latin typeface="微软雅黑" panose="020B0503020204020204" pitchFamily="34" charset="-122"/>
                  <a:ea typeface="微软雅黑" panose="020B0503020204020204" pitchFamily="34" charset="-122"/>
                </a:rPr>
                <a:t>与</a:t>
              </a:r>
              <a:r>
                <a:rPr lang="en-US" altLang="zh-CN" sz="2000" spc="600" dirty="0">
                  <a:solidFill>
                    <a:srgbClr val="084772"/>
                  </a:solidFill>
                  <a:latin typeface="微软雅黑" panose="020B0503020204020204" pitchFamily="34" charset="-122"/>
                  <a:ea typeface="微软雅黑" panose="020B0503020204020204" pitchFamily="34" charset="-122"/>
                </a:rPr>
                <a:t>VAN</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830C615D-4B21-4625-A694-7C37E19EE72A}"/>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6" name="图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pic>
        <p:nvPicPr>
          <p:cNvPr id="4" name="图片 3">
            <a:extLst>
              <a:ext uri="{FF2B5EF4-FFF2-40B4-BE49-F238E27FC236}">
                <a16:creationId xmlns:a16="http://schemas.microsoft.com/office/drawing/2014/main" id="{2167F3E6-73B1-AB98-391D-6A5767CBD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562" y="3702423"/>
            <a:ext cx="8944668" cy="3155577"/>
          </a:xfrm>
          <a:prstGeom prst="rect">
            <a:avLst/>
          </a:prstGeom>
        </p:spPr>
      </p:pic>
    </p:spTree>
    <p:extLst>
      <p:ext uri="{BB962C8B-B14F-4D97-AF65-F5344CB8AC3E}">
        <p14:creationId xmlns:p14="http://schemas.microsoft.com/office/powerpoint/2010/main" val="22128075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23596"/>
                                        </p:tgtEl>
                                        <p:attrNameLst>
                                          <p:attrName>style.visibility</p:attrName>
                                        </p:attrNameLst>
                                      </p:cBhvr>
                                      <p:to>
                                        <p:strVal val="visible"/>
                                      </p:to>
                                    </p:set>
                                    <p:animEffect transition="in" filter="fade">
                                      <p:cBhvr>
                                        <p:cTn id="7" dur="800" decel="100000"/>
                                        <p:tgtEl>
                                          <p:spTgt spid="23596"/>
                                        </p:tgtEl>
                                      </p:cBhvr>
                                    </p:animEffect>
                                    <p:anim calcmode="lin" valueType="num">
                                      <p:cBhvr>
                                        <p:cTn id="8" dur="800" decel="100000" fill="hold"/>
                                        <p:tgtEl>
                                          <p:spTgt spid="23596"/>
                                        </p:tgtEl>
                                        <p:attrNameLst>
                                          <p:attrName>style.rotation</p:attrName>
                                        </p:attrNameLst>
                                      </p:cBhvr>
                                      <p:tavLst>
                                        <p:tav tm="0">
                                          <p:val>
                                            <p:fltVal val="-90"/>
                                          </p:val>
                                        </p:tav>
                                        <p:tav tm="100000">
                                          <p:val>
                                            <p:fltVal val="0"/>
                                          </p:val>
                                        </p:tav>
                                      </p:tavLst>
                                    </p:anim>
                                    <p:anim calcmode="lin" valueType="num">
                                      <p:cBhvr>
                                        <p:cTn id="9" dur="800" decel="100000" fill="hold"/>
                                        <p:tgtEl>
                                          <p:spTgt spid="23596"/>
                                        </p:tgtEl>
                                        <p:attrNameLst>
                                          <p:attrName>ppt_x</p:attrName>
                                        </p:attrNameLst>
                                      </p:cBhvr>
                                      <p:tavLst>
                                        <p:tav tm="0">
                                          <p:val>
                                            <p:strVal val="#ppt_x+0.4"/>
                                          </p:val>
                                        </p:tav>
                                        <p:tav tm="100000">
                                          <p:val>
                                            <p:strVal val="#ppt_x-0.05"/>
                                          </p:val>
                                        </p:tav>
                                      </p:tavLst>
                                    </p:anim>
                                    <p:anim calcmode="lin" valueType="num">
                                      <p:cBhvr>
                                        <p:cTn id="10" dur="800" decel="100000" fill="hold"/>
                                        <p:tgtEl>
                                          <p:spTgt spid="2359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359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359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9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601165" y="2668993"/>
            <a:ext cx="2071155" cy="2074841"/>
          </a:xfrm>
          <a:prstGeom prst="ellipse">
            <a:avLst/>
          </a:prstGeom>
          <a:noFill/>
          <a:ln w="28575">
            <a:solidFill>
              <a:srgbClr val="08477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椭圆 1"/>
          <p:cNvSpPr/>
          <p:nvPr/>
        </p:nvSpPr>
        <p:spPr>
          <a:xfrm>
            <a:off x="3192388" y="1683341"/>
            <a:ext cx="2880000" cy="2880000"/>
          </a:xfrm>
          <a:prstGeom prst="ellipse">
            <a:avLst/>
          </a:prstGeom>
          <a:blipFill dpi="0" rotWithShape="1">
            <a:blip r:embed="rId3"/>
            <a:srcRect/>
            <a:stretch>
              <a:fillRect l="-21000" t="1000" r="-19000" b="-2000"/>
            </a:stretch>
          </a:blipFill>
          <a:ln w="1524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3084388" y="4206508"/>
            <a:ext cx="1548000" cy="1548000"/>
          </a:xfrm>
          <a:prstGeom prst="ellipse">
            <a:avLst/>
          </a:prstGeom>
          <a:solidFill>
            <a:srgbClr val="3D3836"/>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7" name="组合 16"/>
          <p:cNvGrpSpPr/>
          <p:nvPr/>
        </p:nvGrpSpPr>
        <p:grpSpPr>
          <a:xfrm>
            <a:off x="5238073" y="4743832"/>
            <a:ext cx="946099" cy="790093"/>
            <a:chOff x="5278205" y="4581140"/>
            <a:chExt cx="1657101" cy="1485789"/>
          </a:xfrm>
          <a:solidFill>
            <a:srgbClr val="084772"/>
          </a:solidFill>
        </p:grpSpPr>
        <p:sp>
          <p:nvSpPr>
            <p:cNvPr id="16" name="任意多边形 15"/>
            <p:cNvSpPr/>
            <p:nvPr/>
          </p:nvSpPr>
          <p:spPr>
            <a:xfrm>
              <a:off x="5278205" y="4581140"/>
              <a:ext cx="700732" cy="1485789"/>
            </a:xfrm>
            <a:custGeom>
              <a:avLst/>
              <a:gdLst/>
              <a:ahLst/>
              <a:cxnLst/>
              <a:rect l="l" t="t" r="r" b="b"/>
              <a:pathLst>
                <a:path w="700732" h="1485789">
                  <a:moveTo>
                    <a:pt x="0" y="0"/>
                  </a:moveTo>
                  <a:lnTo>
                    <a:pt x="700199" y="0"/>
                  </a:lnTo>
                  <a:lnTo>
                    <a:pt x="700199" y="563575"/>
                  </a:lnTo>
                  <a:cubicBezTo>
                    <a:pt x="711584" y="984833"/>
                    <a:pt x="540804" y="1292238"/>
                    <a:pt x="187858" y="1485789"/>
                  </a:cubicBezTo>
                  <a:lnTo>
                    <a:pt x="17078" y="1315008"/>
                  </a:lnTo>
                  <a:cubicBezTo>
                    <a:pt x="244785" y="1155613"/>
                    <a:pt x="358638" y="956370"/>
                    <a:pt x="358638" y="717277"/>
                  </a:cubicBezTo>
                  <a:cubicBezTo>
                    <a:pt x="210629" y="717277"/>
                    <a:pt x="91082"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任意多边形 14"/>
            <p:cNvSpPr/>
            <p:nvPr/>
          </p:nvSpPr>
          <p:spPr>
            <a:xfrm>
              <a:off x="6234574" y="4581140"/>
              <a:ext cx="700732" cy="1485789"/>
            </a:xfrm>
            <a:custGeom>
              <a:avLst/>
              <a:gdLst/>
              <a:ahLst/>
              <a:cxnLst/>
              <a:rect l="l" t="t" r="r" b="b"/>
              <a:pathLst>
                <a:path w="700732" h="1485789">
                  <a:moveTo>
                    <a:pt x="0" y="0"/>
                  </a:moveTo>
                  <a:lnTo>
                    <a:pt x="700199" y="0"/>
                  </a:lnTo>
                  <a:lnTo>
                    <a:pt x="700199" y="563575"/>
                  </a:lnTo>
                  <a:cubicBezTo>
                    <a:pt x="711585" y="984833"/>
                    <a:pt x="540804" y="1292238"/>
                    <a:pt x="187859" y="1485789"/>
                  </a:cubicBezTo>
                  <a:lnTo>
                    <a:pt x="0" y="1315008"/>
                  </a:lnTo>
                  <a:cubicBezTo>
                    <a:pt x="216322" y="1166999"/>
                    <a:pt x="335868" y="967755"/>
                    <a:pt x="358639" y="717277"/>
                  </a:cubicBezTo>
                  <a:cubicBezTo>
                    <a:pt x="210629" y="717277"/>
                    <a:pt x="91083"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8" name="文本框 17"/>
          <p:cNvSpPr txBox="1"/>
          <p:nvPr/>
        </p:nvSpPr>
        <p:spPr>
          <a:xfrm>
            <a:off x="6894425" y="1701501"/>
            <a:ext cx="4271749" cy="830997"/>
          </a:xfrm>
          <a:prstGeom prst="rect">
            <a:avLst/>
          </a:prstGeom>
          <a:noFill/>
        </p:spPr>
        <p:txBody>
          <a:bodyPr wrap="square" rtlCol="0">
            <a:spAutoFit/>
          </a:bodyPr>
          <a:lstStyle/>
          <a:p>
            <a:r>
              <a:rPr lang="en-US" altLang="zh-CN" sz="4800" b="1" dirty="0">
                <a:solidFill>
                  <a:srgbClr val="084772"/>
                </a:solidFill>
                <a:latin typeface="方正兰亭粗黑简体" panose="02000000000000000000" pitchFamily="2" charset="-122"/>
                <a:ea typeface="方正兰亭粗黑简体" panose="02000000000000000000" pitchFamily="2" charset="-122"/>
              </a:rPr>
              <a:t> </a:t>
            </a:r>
            <a:r>
              <a:rPr lang="zh-CN" altLang="en-US" sz="4800" b="1" dirty="0">
                <a:solidFill>
                  <a:srgbClr val="084772"/>
                </a:solidFill>
                <a:latin typeface="方正兰亭粗黑简体" panose="02000000000000000000" pitchFamily="2" charset="-122"/>
                <a:ea typeface="方正兰亭粗黑简体" panose="02000000000000000000" pitchFamily="2" charset="-122"/>
              </a:rPr>
              <a:t>改进方向</a:t>
            </a:r>
          </a:p>
        </p:txBody>
      </p:sp>
      <p:sp>
        <p:nvSpPr>
          <p:cNvPr id="19" name="TextBox 29"/>
          <p:cNvSpPr txBox="1"/>
          <p:nvPr/>
        </p:nvSpPr>
        <p:spPr>
          <a:xfrm>
            <a:off x="7032457" y="3586839"/>
            <a:ext cx="3332593" cy="890500"/>
          </a:xfrm>
          <a:prstGeom prst="rect">
            <a:avLst/>
          </a:prstGeom>
          <a:noFill/>
        </p:spPr>
        <p:txBody>
          <a:bodyPr wrap="square" rtlCol="0">
            <a:spAutoFit/>
          </a:bodyPr>
          <a:lstStyle/>
          <a:p>
            <a:pPr>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作者在论文中提到了以下的改进思路：应用大核、引入多尺度结构和使用多分支结构。</a:t>
            </a:r>
            <a:endParaRPr lang="zh-CN" altLang="en-US" sz="1200" dirty="0">
              <a:solidFill>
                <a:srgbClr val="000000"/>
              </a:solidFill>
              <a:latin typeface="华文细黑" panose="02010600040101010101" pitchFamily="2" charset="-122"/>
              <a:ea typeface="华文细黑" panose="02010600040101010101" pitchFamily="2" charset="-122"/>
            </a:endParaRPr>
          </a:p>
        </p:txBody>
      </p:sp>
      <p:grpSp>
        <p:nvGrpSpPr>
          <p:cNvPr id="21" name="组合 20"/>
          <p:cNvGrpSpPr/>
          <p:nvPr/>
        </p:nvGrpSpPr>
        <p:grpSpPr>
          <a:xfrm>
            <a:off x="3373420" y="4672525"/>
            <a:ext cx="986475" cy="765512"/>
            <a:chOff x="1326496" y="4283251"/>
            <a:chExt cx="1129493" cy="796573"/>
          </a:xfrm>
        </p:grpSpPr>
        <p:cxnSp>
          <p:nvCxnSpPr>
            <p:cNvPr id="22" name="直接连接符 21"/>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Freeform 897">
            <a:extLst>
              <a:ext uri="{FF2B5EF4-FFF2-40B4-BE49-F238E27FC236}">
                <a16:creationId xmlns:a16="http://schemas.microsoft.com/office/drawing/2014/main" id="{9E063CF3-7C37-4385-8FEE-043D7210F3BE}"/>
              </a:ext>
            </a:extLst>
          </p:cNvPr>
          <p:cNvSpPr>
            <a:spLocks noEditPoints="1"/>
          </p:cNvSpPr>
          <p:nvPr/>
        </p:nvSpPr>
        <p:spPr bwMode="auto">
          <a:xfrm>
            <a:off x="2268927" y="3348823"/>
            <a:ext cx="594434" cy="715179"/>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084772"/>
          </a:solidFill>
          <a:ln>
            <a:noFill/>
          </a:ln>
        </p:spPr>
        <p:txBody>
          <a:bodyPr vert="horz" wrap="square" lIns="91440" tIns="45720" rIns="91440" bIns="45720" numCol="1" anchor="t" anchorCtr="0" compatLnSpc="1">
            <a:prstTxWarp prst="textNoShape">
              <a:avLst/>
            </a:prstTxWarp>
          </a:bodyPr>
          <a:lstStyle/>
          <a:p>
            <a:pPr defTabSz="914400">
              <a:defRPr/>
            </a:pPr>
            <a:endParaRPr lang="zh-CN" altLang="en-US" sz="1800" kern="0">
              <a:solidFill>
                <a:prstClr val="black"/>
              </a:solidFill>
              <a:ea typeface="微软雅黑"/>
            </a:endParaRPr>
          </a:p>
        </p:txBody>
      </p:sp>
      <p:grpSp>
        <p:nvGrpSpPr>
          <p:cNvPr id="39" name="组合 38">
            <a:extLst>
              <a:ext uri="{FF2B5EF4-FFF2-40B4-BE49-F238E27FC236}">
                <a16:creationId xmlns:a16="http://schemas.microsoft.com/office/drawing/2014/main" id="{B233DD78-36E0-4232-9A24-B70A154C8398}"/>
              </a:ext>
            </a:extLst>
          </p:cNvPr>
          <p:cNvGrpSpPr/>
          <p:nvPr/>
        </p:nvGrpSpPr>
        <p:grpSpPr>
          <a:xfrm>
            <a:off x="0" y="247949"/>
            <a:ext cx="12192000" cy="400110"/>
            <a:chOff x="0" y="247949"/>
            <a:chExt cx="12192000" cy="400110"/>
          </a:xfrm>
        </p:grpSpPr>
        <p:sp>
          <p:nvSpPr>
            <p:cNvPr id="40" name="矩形 39">
              <a:extLst>
                <a:ext uri="{FF2B5EF4-FFF2-40B4-BE49-F238E27FC236}">
                  <a16:creationId xmlns:a16="http://schemas.microsoft.com/office/drawing/2014/main" id="{093AF363-5718-498E-9FF4-743E13ECBB51}"/>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27">
              <a:extLst>
                <a:ext uri="{FF2B5EF4-FFF2-40B4-BE49-F238E27FC236}">
                  <a16:creationId xmlns:a16="http://schemas.microsoft.com/office/drawing/2014/main" id="{8457DA8E-714F-48F1-82AC-6F09CA689503}"/>
                </a:ext>
              </a:extLst>
            </p:cNvPr>
            <p:cNvSpPr txBox="1"/>
            <p:nvPr/>
          </p:nvSpPr>
          <p:spPr>
            <a:xfrm>
              <a:off x="795673" y="247949"/>
              <a:ext cx="2610265"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LKA</a:t>
              </a:r>
              <a:r>
                <a:rPr lang="zh-CN" altLang="en-US" sz="2000" spc="600" dirty="0">
                  <a:solidFill>
                    <a:srgbClr val="084772"/>
                  </a:solidFill>
                  <a:latin typeface="微软雅黑" panose="020B0503020204020204" pitchFamily="34" charset="-122"/>
                  <a:ea typeface="微软雅黑" panose="020B0503020204020204" pitchFamily="34" charset="-122"/>
                </a:rPr>
                <a:t>与</a:t>
              </a:r>
              <a:r>
                <a:rPr lang="en-US" altLang="zh-CN" sz="2000" spc="600" dirty="0">
                  <a:solidFill>
                    <a:srgbClr val="084772"/>
                  </a:solidFill>
                  <a:latin typeface="微软雅黑" panose="020B0503020204020204" pitchFamily="34" charset="-122"/>
                  <a:ea typeface="微软雅黑" panose="020B0503020204020204" pitchFamily="34" charset="-122"/>
                </a:rPr>
                <a:t>VAN</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C852663C-296C-4E02-825E-00A38EB17EC6}"/>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42008070"/>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Scale>
                                      <p:cBhvr>
                                        <p:cTn id="1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3"/>
                                        </p:tgtEl>
                                        <p:attrNameLst>
                                          <p:attrName>ppt_x</p:attrName>
                                          <p:attrName>ppt_y</p:attrName>
                                        </p:attrNameLst>
                                      </p:cBhvr>
                                    </p:animMotion>
                                    <p:animEffect transition="in" filter="fade">
                                      <p:cBhvr>
                                        <p:cTn id="13" dur="1000"/>
                                        <p:tgtEl>
                                          <p:spTgt spid="3"/>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Scale>
                                      <p:cBhvr>
                                        <p:cTn id="1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
                                        </p:tgtEl>
                                        <p:attrNameLst>
                                          <p:attrName>ppt_x</p:attrName>
                                          <p:attrName>ppt_y</p:attrName>
                                        </p:attrNameLst>
                                      </p:cBhvr>
                                    </p:animMotion>
                                    <p:animEffect transition="in" filter="fade">
                                      <p:cBhvr>
                                        <p:cTn id="18" dur="1000"/>
                                        <p:tgtEl>
                                          <p:spTgt spid="2"/>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1"/>
                                        </p:tgtEl>
                                        <p:attrNameLst>
                                          <p:attrName>ppt_x</p:attrName>
                                          <p:attrName>ppt_y</p:attrName>
                                        </p:attrNameLst>
                                      </p:cBhvr>
                                    </p:animMotion>
                                    <p:animEffect transition="in" filter="fade">
                                      <p:cBhvr>
                                        <p:cTn id="23" dur="1000"/>
                                        <p:tgtEl>
                                          <p:spTgt spid="11"/>
                                        </p:tgtEl>
                                      </p:cBhvr>
                                    </p:animEffect>
                                  </p:childTnLst>
                                </p:cTn>
                              </p:par>
                              <p:par>
                                <p:cTn id="24" presetID="52"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Scale>
                                      <p:cBhvr>
                                        <p:cTn id="26"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7"/>
                                        </p:tgtEl>
                                        <p:attrNameLst>
                                          <p:attrName>ppt_x</p:attrName>
                                          <p:attrName>ppt_y</p:attrName>
                                        </p:attrNameLst>
                                      </p:cBhvr>
                                    </p:animMotion>
                                    <p:animEffect transition="in" filter="fade">
                                      <p:cBhvr>
                                        <p:cTn id="28" dur="1000"/>
                                        <p:tgtEl>
                                          <p:spTgt spid="17"/>
                                        </p:tgtEl>
                                      </p:cBhvr>
                                    </p:animEffect>
                                  </p:childTnLst>
                                </p:cTn>
                              </p:par>
                              <p:par>
                                <p:cTn id="29" presetID="52"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Scale>
                                      <p:cBhvr>
                                        <p:cTn id="31"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1"/>
                                        </p:tgtEl>
                                        <p:attrNameLst>
                                          <p:attrName>ppt_x</p:attrName>
                                          <p:attrName>ppt_y</p:attrName>
                                        </p:attrNameLst>
                                      </p:cBhvr>
                                    </p:animMotion>
                                    <p:animEffect transition="in" filter="fade">
                                      <p:cBhvr>
                                        <p:cTn id="33" dur="1000"/>
                                        <p:tgtEl>
                                          <p:spTgt spid="21"/>
                                        </p:tgtEl>
                                      </p:cBhvr>
                                    </p:animEffect>
                                  </p:childTnLst>
                                </p:cTn>
                              </p:par>
                              <p:par>
                                <p:cTn id="34" presetID="52"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Scale>
                                      <p:cBhvr>
                                        <p:cTn id="36"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38"/>
                                        </p:tgtEl>
                                        <p:attrNameLst>
                                          <p:attrName>ppt_x</p:attrName>
                                          <p:attrName>ppt_y</p:attrName>
                                        </p:attrNameLst>
                                      </p:cBhvr>
                                    </p:animMotion>
                                    <p:animEffect transition="in" filter="fade">
                                      <p:cBhvr>
                                        <p:cTn id="38" dur="1000"/>
                                        <p:tgtEl>
                                          <p:spTgt spid="3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randombar(horizontal)">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11" grpId="0" animBg="1"/>
      <p:bldP spid="18" grpId="0"/>
      <p:bldP spid="19" grpId="0"/>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280949" y="3858566"/>
            <a:ext cx="2862016" cy="3015093"/>
          </a:xfrm>
          <a:custGeom>
            <a:avLst/>
            <a:gdLst>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 fmla="*/ 963827 w 2131541"/>
              <a:gd name="connsiteY0" fmla="*/ 2257756 h 2263935"/>
              <a:gd name="connsiteX1" fmla="*/ 957649 w 2131541"/>
              <a:gd name="connsiteY1" fmla="*/ 2078583 h 2263935"/>
              <a:gd name="connsiteX2" fmla="*/ 537519 w 2131541"/>
              <a:gd name="connsiteY2" fmla="*/ 1676989 h 2263935"/>
              <a:gd name="connsiteX3" fmla="*/ 0 w 2131541"/>
              <a:gd name="connsiteY3" fmla="*/ 1386605 h 2263935"/>
              <a:gd name="connsiteX4" fmla="*/ 518984 w 2131541"/>
              <a:gd name="connsiteY4" fmla="*/ 1343356 h 2263935"/>
              <a:gd name="connsiteX5" fmla="*/ 815546 w 2131541"/>
              <a:gd name="connsiteY5" fmla="*/ 1083864 h 2263935"/>
              <a:gd name="connsiteX6" fmla="*/ 611660 w 2131541"/>
              <a:gd name="connsiteY6" fmla="*/ 132394 h 2263935"/>
              <a:gd name="connsiteX7" fmla="*/ 1044146 w 2131541"/>
              <a:gd name="connsiteY7" fmla="*/ 910870 h 2263935"/>
              <a:gd name="connsiteX8" fmla="*/ 1161536 w 2131541"/>
              <a:gd name="connsiteY8" fmla="*/ 2648 h 2263935"/>
              <a:gd name="connsiteX9" fmla="*/ 1315995 w 2131541"/>
              <a:gd name="connsiteY9" fmla="*/ 917048 h 2263935"/>
              <a:gd name="connsiteX10" fmla="*/ 1723768 w 2131541"/>
              <a:gd name="connsiteY10" fmla="*/ 163286 h 2263935"/>
              <a:gd name="connsiteX11" fmla="*/ 1668163 w 2131541"/>
              <a:gd name="connsiteY11" fmla="*/ 194178 h 2263935"/>
              <a:gd name="connsiteX12" fmla="*/ 1600200 w 2131541"/>
              <a:gd name="connsiteY12" fmla="*/ 1059151 h 2263935"/>
              <a:gd name="connsiteX13" fmla="*/ 2131541 w 2131541"/>
              <a:gd name="connsiteY13" fmla="*/ 521632 h 2263935"/>
              <a:gd name="connsiteX14" fmla="*/ 1810265 w 2131541"/>
              <a:gd name="connsiteY14" fmla="*/ 1250681 h 2263935"/>
              <a:gd name="connsiteX15" fmla="*/ 1594022 w 2131541"/>
              <a:gd name="connsiteY15" fmla="*/ 2103297 h 2263935"/>
              <a:gd name="connsiteX16" fmla="*/ 1606379 w 2131541"/>
              <a:gd name="connsiteY16" fmla="*/ 2263935 h 2263935"/>
              <a:gd name="connsiteX17" fmla="*/ 963827 w 2131541"/>
              <a:gd name="connsiteY17" fmla="*/ 2257756 h 2263935"/>
              <a:gd name="connsiteX0" fmla="*/ 963827 w 2131541"/>
              <a:gd name="connsiteY0" fmla="*/ 2256830 h 2263009"/>
              <a:gd name="connsiteX1" fmla="*/ 957649 w 2131541"/>
              <a:gd name="connsiteY1" fmla="*/ 2077657 h 2263009"/>
              <a:gd name="connsiteX2" fmla="*/ 537519 w 2131541"/>
              <a:gd name="connsiteY2" fmla="*/ 1676063 h 2263009"/>
              <a:gd name="connsiteX3" fmla="*/ 0 w 2131541"/>
              <a:gd name="connsiteY3" fmla="*/ 1385679 h 2263009"/>
              <a:gd name="connsiteX4" fmla="*/ 518984 w 2131541"/>
              <a:gd name="connsiteY4" fmla="*/ 1342430 h 2263009"/>
              <a:gd name="connsiteX5" fmla="*/ 815546 w 2131541"/>
              <a:gd name="connsiteY5" fmla="*/ 1082938 h 2263009"/>
              <a:gd name="connsiteX6" fmla="*/ 611660 w 2131541"/>
              <a:gd name="connsiteY6" fmla="*/ 131468 h 2263009"/>
              <a:gd name="connsiteX7" fmla="*/ 1044146 w 2131541"/>
              <a:gd name="connsiteY7" fmla="*/ 909944 h 2263009"/>
              <a:gd name="connsiteX8" fmla="*/ 1161536 w 2131541"/>
              <a:gd name="connsiteY8" fmla="*/ 1722 h 2263009"/>
              <a:gd name="connsiteX9" fmla="*/ 1315995 w 2131541"/>
              <a:gd name="connsiteY9" fmla="*/ 916122 h 2263009"/>
              <a:gd name="connsiteX10" fmla="*/ 1723768 w 2131541"/>
              <a:gd name="connsiteY10" fmla="*/ 162360 h 2263009"/>
              <a:gd name="connsiteX11" fmla="*/ 1668163 w 2131541"/>
              <a:gd name="connsiteY11" fmla="*/ 193252 h 2263009"/>
              <a:gd name="connsiteX12" fmla="*/ 1600200 w 2131541"/>
              <a:gd name="connsiteY12" fmla="*/ 1058225 h 2263009"/>
              <a:gd name="connsiteX13" fmla="*/ 2131541 w 2131541"/>
              <a:gd name="connsiteY13" fmla="*/ 520706 h 2263009"/>
              <a:gd name="connsiteX14" fmla="*/ 1810265 w 2131541"/>
              <a:gd name="connsiteY14" fmla="*/ 1249755 h 2263009"/>
              <a:gd name="connsiteX15" fmla="*/ 1594022 w 2131541"/>
              <a:gd name="connsiteY15" fmla="*/ 2102371 h 2263009"/>
              <a:gd name="connsiteX16" fmla="*/ 1606379 w 2131541"/>
              <a:gd name="connsiteY16" fmla="*/ 2263009 h 2263009"/>
              <a:gd name="connsiteX17" fmla="*/ 963827 w 2131541"/>
              <a:gd name="connsiteY17" fmla="*/ 2256830 h 2263009"/>
              <a:gd name="connsiteX0" fmla="*/ 963827 w 2131541"/>
              <a:gd name="connsiteY0" fmla="*/ 2256830 h 2263009"/>
              <a:gd name="connsiteX1" fmla="*/ 957649 w 2131541"/>
              <a:gd name="connsiteY1" fmla="*/ 2077657 h 2263009"/>
              <a:gd name="connsiteX2" fmla="*/ 537519 w 2131541"/>
              <a:gd name="connsiteY2" fmla="*/ 1676063 h 2263009"/>
              <a:gd name="connsiteX3" fmla="*/ 0 w 2131541"/>
              <a:gd name="connsiteY3" fmla="*/ 1385679 h 2263009"/>
              <a:gd name="connsiteX4" fmla="*/ 518984 w 2131541"/>
              <a:gd name="connsiteY4" fmla="*/ 1342430 h 2263009"/>
              <a:gd name="connsiteX5" fmla="*/ 815546 w 2131541"/>
              <a:gd name="connsiteY5" fmla="*/ 1082938 h 2263009"/>
              <a:gd name="connsiteX6" fmla="*/ 611660 w 2131541"/>
              <a:gd name="connsiteY6" fmla="*/ 131468 h 2263009"/>
              <a:gd name="connsiteX7" fmla="*/ 1044146 w 2131541"/>
              <a:gd name="connsiteY7" fmla="*/ 909944 h 2263009"/>
              <a:gd name="connsiteX8" fmla="*/ 1161536 w 2131541"/>
              <a:gd name="connsiteY8" fmla="*/ 1722 h 2263009"/>
              <a:gd name="connsiteX9" fmla="*/ 1315995 w 2131541"/>
              <a:gd name="connsiteY9" fmla="*/ 916122 h 2263009"/>
              <a:gd name="connsiteX10" fmla="*/ 1723768 w 2131541"/>
              <a:gd name="connsiteY10" fmla="*/ 162360 h 2263009"/>
              <a:gd name="connsiteX11" fmla="*/ 1668163 w 2131541"/>
              <a:gd name="connsiteY11" fmla="*/ 193252 h 2263009"/>
              <a:gd name="connsiteX12" fmla="*/ 1600200 w 2131541"/>
              <a:gd name="connsiteY12" fmla="*/ 1058225 h 2263009"/>
              <a:gd name="connsiteX13" fmla="*/ 2131541 w 2131541"/>
              <a:gd name="connsiteY13" fmla="*/ 520706 h 2263009"/>
              <a:gd name="connsiteX14" fmla="*/ 1810265 w 2131541"/>
              <a:gd name="connsiteY14" fmla="*/ 1249755 h 2263009"/>
              <a:gd name="connsiteX15" fmla="*/ 1594022 w 2131541"/>
              <a:gd name="connsiteY15" fmla="*/ 2102371 h 2263009"/>
              <a:gd name="connsiteX16" fmla="*/ 1606379 w 2131541"/>
              <a:gd name="connsiteY16" fmla="*/ 2263009 h 2263009"/>
              <a:gd name="connsiteX17" fmla="*/ 963827 w 2131541"/>
              <a:gd name="connsiteY17" fmla="*/ 2256830 h 2263009"/>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7028 h 2263207"/>
              <a:gd name="connsiteX1" fmla="*/ 957649 w 2131541"/>
              <a:gd name="connsiteY1" fmla="*/ 2077855 h 2263207"/>
              <a:gd name="connsiteX2" fmla="*/ 537519 w 2131541"/>
              <a:gd name="connsiteY2" fmla="*/ 1676261 h 2263207"/>
              <a:gd name="connsiteX3" fmla="*/ 0 w 2131541"/>
              <a:gd name="connsiteY3" fmla="*/ 1385877 h 2263207"/>
              <a:gd name="connsiteX4" fmla="*/ 518984 w 2131541"/>
              <a:gd name="connsiteY4" fmla="*/ 1342628 h 2263207"/>
              <a:gd name="connsiteX5" fmla="*/ 815546 w 2131541"/>
              <a:gd name="connsiteY5" fmla="*/ 1083136 h 2263207"/>
              <a:gd name="connsiteX6" fmla="*/ 611660 w 2131541"/>
              <a:gd name="connsiteY6" fmla="*/ 131666 h 2263207"/>
              <a:gd name="connsiteX7" fmla="*/ 1044146 w 2131541"/>
              <a:gd name="connsiteY7" fmla="*/ 910142 h 2263207"/>
              <a:gd name="connsiteX8" fmla="*/ 1161536 w 2131541"/>
              <a:gd name="connsiteY8" fmla="*/ 1920 h 2263207"/>
              <a:gd name="connsiteX9" fmla="*/ 1315995 w 2131541"/>
              <a:gd name="connsiteY9" fmla="*/ 916320 h 2263207"/>
              <a:gd name="connsiteX10" fmla="*/ 1723768 w 2131541"/>
              <a:gd name="connsiteY10" fmla="*/ 162558 h 2263207"/>
              <a:gd name="connsiteX11" fmla="*/ 1668163 w 2131541"/>
              <a:gd name="connsiteY11" fmla="*/ 193450 h 2263207"/>
              <a:gd name="connsiteX12" fmla="*/ 1600200 w 2131541"/>
              <a:gd name="connsiteY12" fmla="*/ 1058423 h 2263207"/>
              <a:gd name="connsiteX13" fmla="*/ 2131541 w 2131541"/>
              <a:gd name="connsiteY13" fmla="*/ 520904 h 2263207"/>
              <a:gd name="connsiteX14" fmla="*/ 1810265 w 2131541"/>
              <a:gd name="connsiteY14" fmla="*/ 1249953 h 2263207"/>
              <a:gd name="connsiteX15" fmla="*/ 1594022 w 2131541"/>
              <a:gd name="connsiteY15" fmla="*/ 2102569 h 2263207"/>
              <a:gd name="connsiteX16" fmla="*/ 1606379 w 2131541"/>
              <a:gd name="connsiteY16" fmla="*/ 2263207 h 2263207"/>
              <a:gd name="connsiteX17" fmla="*/ 963827 w 2131541"/>
              <a:gd name="connsiteY17" fmla="*/ 2257028 h 2263207"/>
              <a:gd name="connsiteX0" fmla="*/ 963827 w 2131541"/>
              <a:gd name="connsiteY0" fmla="*/ 2255328 h 2261507"/>
              <a:gd name="connsiteX1" fmla="*/ 957649 w 2131541"/>
              <a:gd name="connsiteY1" fmla="*/ 2076155 h 2261507"/>
              <a:gd name="connsiteX2" fmla="*/ 537519 w 2131541"/>
              <a:gd name="connsiteY2" fmla="*/ 1674561 h 2261507"/>
              <a:gd name="connsiteX3" fmla="*/ 0 w 2131541"/>
              <a:gd name="connsiteY3" fmla="*/ 1384177 h 2261507"/>
              <a:gd name="connsiteX4" fmla="*/ 518984 w 2131541"/>
              <a:gd name="connsiteY4" fmla="*/ 1340928 h 2261507"/>
              <a:gd name="connsiteX5" fmla="*/ 815546 w 2131541"/>
              <a:gd name="connsiteY5" fmla="*/ 1081436 h 2261507"/>
              <a:gd name="connsiteX6" fmla="*/ 611660 w 2131541"/>
              <a:gd name="connsiteY6" fmla="*/ 129966 h 2261507"/>
              <a:gd name="connsiteX7" fmla="*/ 1044146 w 2131541"/>
              <a:gd name="connsiteY7" fmla="*/ 908442 h 2261507"/>
              <a:gd name="connsiteX8" fmla="*/ 1161536 w 2131541"/>
              <a:gd name="connsiteY8" fmla="*/ 220 h 2261507"/>
              <a:gd name="connsiteX9" fmla="*/ 1315995 w 2131541"/>
              <a:gd name="connsiteY9" fmla="*/ 914620 h 2261507"/>
              <a:gd name="connsiteX10" fmla="*/ 1723768 w 2131541"/>
              <a:gd name="connsiteY10" fmla="*/ 160858 h 2261507"/>
              <a:gd name="connsiteX11" fmla="*/ 1668163 w 2131541"/>
              <a:gd name="connsiteY11" fmla="*/ 191750 h 2261507"/>
              <a:gd name="connsiteX12" fmla="*/ 1600200 w 2131541"/>
              <a:gd name="connsiteY12" fmla="*/ 1056723 h 2261507"/>
              <a:gd name="connsiteX13" fmla="*/ 2131541 w 2131541"/>
              <a:gd name="connsiteY13" fmla="*/ 519204 h 2261507"/>
              <a:gd name="connsiteX14" fmla="*/ 1810265 w 2131541"/>
              <a:gd name="connsiteY14" fmla="*/ 1248253 h 2261507"/>
              <a:gd name="connsiteX15" fmla="*/ 1594022 w 2131541"/>
              <a:gd name="connsiteY15" fmla="*/ 2100869 h 2261507"/>
              <a:gd name="connsiteX16" fmla="*/ 1606379 w 2131541"/>
              <a:gd name="connsiteY16" fmla="*/ 2261507 h 2261507"/>
              <a:gd name="connsiteX17" fmla="*/ 963827 w 2131541"/>
              <a:gd name="connsiteY17" fmla="*/ 2255328 h 2261507"/>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68163 w 2131541"/>
              <a:gd name="connsiteY11" fmla="*/ 191563 h 2261320"/>
              <a:gd name="connsiteX12" fmla="*/ 1600200 w 2131541"/>
              <a:gd name="connsiteY12" fmla="*/ 1056536 h 2261320"/>
              <a:gd name="connsiteX13" fmla="*/ 2131541 w 2131541"/>
              <a:gd name="connsiteY13" fmla="*/ 519017 h 2261320"/>
              <a:gd name="connsiteX14" fmla="*/ 1810265 w 2131541"/>
              <a:gd name="connsiteY14" fmla="*/ 1248066 h 2261320"/>
              <a:gd name="connsiteX15" fmla="*/ 1594022 w 2131541"/>
              <a:gd name="connsiteY15" fmla="*/ 2100682 h 2261320"/>
              <a:gd name="connsiteX16" fmla="*/ 1606379 w 2131541"/>
              <a:gd name="connsiteY16" fmla="*/ 2261320 h 2261320"/>
              <a:gd name="connsiteX17" fmla="*/ 963827 w 2131541"/>
              <a:gd name="connsiteY17"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68163 w 2131541"/>
              <a:gd name="connsiteY11" fmla="*/ 191563 h 2261320"/>
              <a:gd name="connsiteX12" fmla="*/ 1600200 w 2131541"/>
              <a:gd name="connsiteY12" fmla="*/ 1056536 h 2261320"/>
              <a:gd name="connsiteX13" fmla="*/ 2131541 w 2131541"/>
              <a:gd name="connsiteY13" fmla="*/ 519017 h 2261320"/>
              <a:gd name="connsiteX14" fmla="*/ 1810265 w 2131541"/>
              <a:gd name="connsiteY14" fmla="*/ 1248066 h 2261320"/>
              <a:gd name="connsiteX15" fmla="*/ 1594022 w 2131541"/>
              <a:gd name="connsiteY15" fmla="*/ 2100682 h 2261320"/>
              <a:gd name="connsiteX16" fmla="*/ 1606379 w 2131541"/>
              <a:gd name="connsiteY16" fmla="*/ 2261320 h 2261320"/>
              <a:gd name="connsiteX17" fmla="*/ 963827 w 2131541"/>
              <a:gd name="connsiteY17"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822622 w 2131541"/>
              <a:gd name="connsiteY11" fmla="*/ 228633 h 2261320"/>
              <a:gd name="connsiteX12" fmla="*/ 1600200 w 2131541"/>
              <a:gd name="connsiteY12" fmla="*/ 1056536 h 2261320"/>
              <a:gd name="connsiteX13" fmla="*/ 2131541 w 2131541"/>
              <a:gd name="connsiteY13" fmla="*/ 519017 h 2261320"/>
              <a:gd name="connsiteX14" fmla="*/ 1810265 w 2131541"/>
              <a:gd name="connsiteY14" fmla="*/ 1248066 h 2261320"/>
              <a:gd name="connsiteX15" fmla="*/ 1594022 w 2131541"/>
              <a:gd name="connsiteY15" fmla="*/ 2100682 h 2261320"/>
              <a:gd name="connsiteX16" fmla="*/ 1606379 w 2131541"/>
              <a:gd name="connsiteY16" fmla="*/ 2261320 h 2261320"/>
              <a:gd name="connsiteX17" fmla="*/ 963827 w 2131541"/>
              <a:gd name="connsiteY17"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31541"/>
              <a:gd name="connsiteY0" fmla="*/ 2255141 h 2261320"/>
              <a:gd name="connsiteX1" fmla="*/ 957649 w 2131541"/>
              <a:gd name="connsiteY1" fmla="*/ 2075968 h 2261320"/>
              <a:gd name="connsiteX2" fmla="*/ 537519 w 2131541"/>
              <a:gd name="connsiteY2" fmla="*/ 1674374 h 2261320"/>
              <a:gd name="connsiteX3" fmla="*/ 0 w 2131541"/>
              <a:gd name="connsiteY3" fmla="*/ 1383990 h 2261320"/>
              <a:gd name="connsiteX4" fmla="*/ 518984 w 2131541"/>
              <a:gd name="connsiteY4" fmla="*/ 1340741 h 2261320"/>
              <a:gd name="connsiteX5" fmla="*/ 815546 w 2131541"/>
              <a:gd name="connsiteY5" fmla="*/ 1081249 h 2261320"/>
              <a:gd name="connsiteX6" fmla="*/ 611660 w 2131541"/>
              <a:gd name="connsiteY6" fmla="*/ 129779 h 2261320"/>
              <a:gd name="connsiteX7" fmla="*/ 1044146 w 2131541"/>
              <a:gd name="connsiteY7" fmla="*/ 908255 h 2261320"/>
              <a:gd name="connsiteX8" fmla="*/ 1161536 w 2131541"/>
              <a:gd name="connsiteY8" fmla="*/ 33 h 2261320"/>
              <a:gd name="connsiteX9" fmla="*/ 1315995 w 2131541"/>
              <a:gd name="connsiteY9" fmla="*/ 914433 h 2261320"/>
              <a:gd name="connsiteX10" fmla="*/ 1723768 w 2131541"/>
              <a:gd name="connsiteY10" fmla="*/ 160671 h 2261320"/>
              <a:gd name="connsiteX11" fmla="*/ 1600200 w 2131541"/>
              <a:gd name="connsiteY11" fmla="*/ 1056536 h 2261320"/>
              <a:gd name="connsiteX12" fmla="*/ 2131541 w 2131541"/>
              <a:gd name="connsiteY12" fmla="*/ 519017 h 2261320"/>
              <a:gd name="connsiteX13" fmla="*/ 1810265 w 2131541"/>
              <a:gd name="connsiteY13" fmla="*/ 1248066 h 2261320"/>
              <a:gd name="connsiteX14" fmla="*/ 1594022 w 2131541"/>
              <a:gd name="connsiteY14" fmla="*/ 2100682 h 2261320"/>
              <a:gd name="connsiteX15" fmla="*/ 1606379 w 2131541"/>
              <a:gd name="connsiteY15" fmla="*/ 2261320 h 2261320"/>
              <a:gd name="connsiteX16" fmla="*/ 963827 w 2131541"/>
              <a:gd name="connsiteY16" fmla="*/ 2255141 h 2261320"/>
              <a:gd name="connsiteX0" fmla="*/ 963827 w 2149963"/>
              <a:gd name="connsiteY0" fmla="*/ 2255141 h 2261320"/>
              <a:gd name="connsiteX1" fmla="*/ 957649 w 2149963"/>
              <a:gd name="connsiteY1" fmla="*/ 2075968 h 2261320"/>
              <a:gd name="connsiteX2" fmla="*/ 537519 w 2149963"/>
              <a:gd name="connsiteY2" fmla="*/ 1674374 h 2261320"/>
              <a:gd name="connsiteX3" fmla="*/ 0 w 2149963"/>
              <a:gd name="connsiteY3" fmla="*/ 1383990 h 2261320"/>
              <a:gd name="connsiteX4" fmla="*/ 518984 w 2149963"/>
              <a:gd name="connsiteY4" fmla="*/ 1340741 h 2261320"/>
              <a:gd name="connsiteX5" fmla="*/ 815546 w 2149963"/>
              <a:gd name="connsiteY5" fmla="*/ 1081249 h 2261320"/>
              <a:gd name="connsiteX6" fmla="*/ 611660 w 2149963"/>
              <a:gd name="connsiteY6" fmla="*/ 129779 h 2261320"/>
              <a:gd name="connsiteX7" fmla="*/ 1044146 w 2149963"/>
              <a:gd name="connsiteY7" fmla="*/ 908255 h 2261320"/>
              <a:gd name="connsiteX8" fmla="*/ 1161536 w 2149963"/>
              <a:gd name="connsiteY8" fmla="*/ 33 h 2261320"/>
              <a:gd name="connsiteX9" fmla="*/ 1315995 w 2149963"/>
              <a:gd name="connsiteY9" fmla="*/ 914433 h 2261320"/>
              <a:gd name="connsiteX10" fmla="*/ 1723768 w 2149963"/>
              <a:gd name="connsiteY10" fmla="*/ 160671 h 2261320"/>
              <a:gd name="connsiteX11" fmla="*/ 1600200 w 2149963"/>
              <a:gd name="connsiteY11" fmla="*/ 1056536 h 2261320"/>
              <a:gd name="connsiteX12" fmla="*/ 2131541 w 2149963"/>
              <a:gd name="connsiteY12" fmla="*/ 519017 h 2261320"/>
              <a:gd name="connsiteX13" fmla="*/ 1810265 w 2149963"/>
              <a:gd name="connsiteY13" fmla="*/ 1248066 h 2261320"/>
              <a:gd name="connsiteX14" fmla="*/ 1594022 w 2149963"/>
              <a:gd name="connsiteY14" fmla="*/ 2100682 h 2261320"/>
              <a:gd name="connsiteX15" fmla="*/ 1606379 w 2149963"/>
              <a:gd name="connsiteY15" fmla="*/ 2261320 h 2261320"/>
              <a:gd name="connsiteX16" fmla="*/ 963827 w 2149963"/>
              <a:gd name="connsiteY16" fmla="*/ 2255141 h 2261320"/>
              <a:gd name="connsiteX0" fmla="*/ 963827 w 2148659"/>
              <a:gd name="connsiteY0" fmla="*/ 2255141 h 2261320"/>
              <a:gd name="connsiteX1" fmla="*/ 957649 w 2148659"/>
              <a:gd name="connsiteY1" fmla="*/ 2075968 h 2261320"/>
              <a:gd name="connsiteX2" fmla="*/ 537519 w 2148659"/>
              <a:gd name="connsiteY2" fmla="*/ 1674374 h 2261320"/>
              <a:gd name="connsiteX3" fmla="*/ 0 w 2148659"/>
              <a:gd name="connsiteY3" fmla="*/ 1383990 h 2261320"/>
              <a:gd name="connsiteX4" fmla="*/ 518984 w 2148659"/>
              <a:gd name="connsiteY4" fmla="*/ 1340741 h 2261320"/>
              <a:gd name="connsiteX5" fmla="*/ 815546 w 2148659"/>
              <a:gd name="connsiteY5" fmla="*/ 1081249 h 2261320"/>
              <a:gd name="connsiteX6" fmla="*/ 611660 w 2148659"/>
              <a:gd name="connsiteY6" fmla="*/ 129779 h 2261320"/>
              <a:gd name="connsiteX7" fmla="*/ 1044146 w 2148659"/>
              <a:gd name="connsiteY7" fmla="*/ 908255 h 2261320"/>
              <a:gd name="connsiteX8" fmla="*/ 1161536 w 2148659"/>
              <a:gd name="connsiteY8" fmla="*/ 33 h 2261320"/>
              <a:gd name="connsiteX9" fmla="*/ 1315995 w 2148659"/>
              <a:gd name="connsiteY9" fmla="*/ 914433 h 2261320"/>
              <a:gd name="connsiteX10" fmla="*/ 1723768 w 2148659"/>
              <a:gd name="connsiteY10" fmla="*/ 160671 h 2261320"/>
              <a:gd name="connsiteX11" fmla="*/ 1600200 w 2148659"/>
              <a:gd name="connsiteY11" fmla="*/ 1056536 h 2261320"/>
              <a:gd name="connsiteX12" fmla="*/ 2131541 w 2148659"/>
              <a:gd name="connsiteY12" fmla="*/ 519017 h 2261320"/>
              <a:gd name="connsiteX13" fmla="*/ 1810265 w 2148659"/>
              <a:gd name="connsiteY13" fmla="*/ 1248066 h 2261320"/>
              <a:gd name="connsiteX14" fmla="*/ 1594022 w 2148659"/>
              <a:gd name="connsiteY14" fmla="*/ 2100682 h 2261320"/>
              <a:gd name="connsiteX15" fmla="*/ 1606379 w 2148659"/>
              <a:gd name="connsiteY15" fmla="*/ 2261320 h 2261320"/>
              <a:gd name="connsiteX16" fmla="*/ 963827 w 2148659"/>
              <a:gd name="connsiteY16" fmla="*/ 2255141 h 2261320"/>
              <a:gd name="connsiteX0" fmla="*/ 963827 w 2148659"/>
              <a:gd name="connsiteY0" fmla="*/ 2255141 h 2261320"/>
              <a:gd name="connsiteX1" fmla="*/ 957649 w 2148659"/>
              <a:gd name="connsiteY1" fmla="*/ 2075968 h 2261320"/>
              <a:gd name="connsiteX2" fmla="*/ 537519 w 2148659"/>
              <a:gd name="connsiteY2" fmla="*/ 1674374 h 2261320"/>
              <a:gd name="connsiteX3" fmla="*/ 0 w 2148659"/>
              <a:gd name="connsiteY3" fmla="*/ 1383990 h 2261320"/>
              <a:gd name="connsiteX4" fmla="*/ 518984 w 2148659"/>
              <a:gd name="connsiteY4" fmla="*/ 1340741 h 2261320"/>
              <a:gd name="connsiteX5" fmla="*/ 815546 w 2148659"/>
              <a:gd name="connsiteY5" fmla="*/ 1081249 h 2261320"/>
              <a:gd name="connsiteX6" fmla="*/ 611660 w 2148659"/>
              <a:gd name="connsiteY6" fmla="*/ 129779 h 2261320"/>
              <a:gd name="connsiteX7" fmla="*/ 1044146 w 2148659"/>
              <a:gd name="connsiteY7" fmla="*/ 908255 h 2261320"/>
              <a:gd name="connsiteX8" fmla="*/ 1161536 w 2148659"/>
              <a:gd name="connsiteY8" fmla="*/ 33 h 2261320"/>
              <a:gd name="connsiteX9" fmla="*/ 1315995 w 2148659"/>
              <a:gd name="connsiteY9" fmla="*/ 914433 h 2261320"/>
              <a:gd name="connsiteX10" fmla="*/ 1723768 w 2148659"/>
              <a:gd name="connsiteY10" fmla="*/ 160671 h 2261320"/>
              <a:gd name="connsiteX11" fmla="*/ 1600200 w 2148659"/>
              <a:gd name="connsiteY11" fmla="*/ 1056536 h 2261320"/>
              <a:gd name="connsiteX12" fmla="*/ 2131541 w 2148659"/>
              <a:gd name="connsiteY12" fmla="*/ 519017 h 2261320"/>
              <a:gd name="connsiteX13" fmla="*/ 1810265 w 2148659"/>
              <a:gd name="connsiteY13" fmla="*/ 1248066 h 2261320"/>
              <a:gd name="connsiteX14" fmla="*/ 1594022 w 2148659"/>
              <a:gd name="connsiteY14" fmla="*/ 2100682 h 2261320"/>
              <a:gd name="connsiteX15" fmla="*/ 1606379 w 2148659"/>
              <a:gd name="connsiteY15" fmla="*/ 2261320 h 2261320"/>
              <a:gd name="connsiteX16" fmla="*/ 963827 w 2148659"/>
              <a:gd name="connsiteY16" fmla="*/ 2255141 h 2261320"/>
              <a:gd name="connsiteX0" fmla="*/ 963827 w 2148659"/>
              <a:gd name="connsiteY0" fmla="*/ 2255141 h 2261320"/>
              <a:gd name="connsiteX1" fmla="*/ 957649 w 2148659"/>
              <a:gd name="connsiteY1" fmla="*/ 2075968 h 2261320"/>
              <a:gd name="connsiteX2" fmla="*/ 537519 w 2148659"/>
              <a:gd name="connsiteY2" fmla="*/ 1674374 h 2261320"/>
              <a:gd name="connsiteX3" fmla="*/ 0 w 2148659"/>
              <a:gd name="connsiteY3" fmla="*/ 1383990 h 2261320"/>
              <a:gd name="connsiteX4" fmla="*/ 518984 w 2148659"/>
              <a:gd name="connsiteY4" fmla="*/ 1340741 h 2261320"/>
              <a:gd name="connsiteX5" fmla="*/ 815546 w 2148659"/>
              <a:gd name="connsiteY5" fmla="*/ 1081249 h 2261320"/>
              <a:gd name="connsiteX6" fmla="*/ 611660 w 2148659"/>
              <a:gd name="connsiteY6" fmla="*/ 129779 h 2261320"/>
              <a:gd name="connsiteX7" fmla="*/ 1044146 w 2148659"/>
              <a:gd name="connsiteY7" fmla="*/ 908255 h 2261320"/>
              <a:gd name="connsiteX8" fmla="*/ 1161536 w 2148659"/>
              <a:gd name="connsiteY8" fmla="*/ 33 h 2261320"/>
              <a:gd name="connsiteX9" fmla="*/ 1315995 w 2148659"/>
              <a:gd name="connsiteY9" fmla="*/ 914433 h 2261320"/>
              <a:gd name="connsiteX10" fmla="*/ 1723768 w 2148659"/>
              <a:gd name="connsiteY10" fmla="*/ 160671 h 2261320"/>
              <a:gd name="connsiteX11" fmla="*/ 1600200 w 2148659"/>
              <a:gd name="connsiteY11" fmla="*/ 1056536 h 2261320"/>
              <a:gd name="connsiteX12" fmla="*/ 2131541 w 2148659"/>
              <a:gd name="connsiteY12" fmla="*/ 519017 h 2261320"/>
              <a:gd name="connsiteX13" fmla="*/ 1810265 w 2148659"/>
              <a:gd name="connsiteY13" fmla="*/ 1248066 h 2261320"/>
              <a:gd name="connsiteX14" fmla="*/ 1594022 w 2148659"/>
              <a:gd name="connsiteY14" fmla="*/ 2100682 h 2261320"/>
              <a:gd name="connsiteX15" fmla="*/ 1606379 w 2148659"/>
              <a:gd name="connsiteY15" fmla="*/ 2261320 h 2261320"/>
              <a:gd name="connsiteX16" fmla="*/ 963827 w 2148659"/>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11660 w 2146512"/>
              <a:gd name="connsiteY6" fmla="*/ 129779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 name="connsiteX0" fmla="*/ 963827 w 2146512"/>
              <a:gd name="connsiteY0" fmla="*/ 2255141 h 2261320"/>
              <a:gd name="connsiteX1" fmla="*/ 957649 w 2146512"/>
              <a:gd name="connsiteY1" fmla="*/ 2075968 h 2261320"/>
              <a:gd name="connsiteX2" fmla="*/ 537519 w 2146512"/>
              <a:gd name="connsiteY2" fmla="*/ 1674374 h 2261320"/>
              <a:gd name="connsiteX3" fmla="*/ 0 w 2146512"/>
              <a:gd name="connsiteY3" fmla="*/ 1383990 h 2261320"/>
              <a:gd name="connsiteX4" fmla="*/ 518984 w 2146512"/>
              <a:gd name="connsiteY4" fmla="*/ 1340741 h 2261320"/>
              <a:gd name="connsiteX5" fmla="*/ 815546 w 2146512"/>
              <a:gd name="connsiteY5" fmla="*/ 1081249 h 2261320"/>
              <a:gd name="connsiteX6" fmla="*/ 636374 w 2146512"/>
              <a:gd name="connsiteY6" fmla="*/ 123600 h 2261320"/>
              <a:gd name="connsiteX7" fmla="*/ 1044146 w 2146512"/>
              <a:gd name="connsiteY7" fmla="*/ 908255 h 2261320"/>
              <a:gd name="connsiteX8" fmla="*/ 1161536 w 2146512"/>
              <a:gd name="connsiteY8" fmla="*/ 33 h 2261320"/>
              <a:gd name="connsiteX9" fmla="*/ 1315995 w 2146512"/>
              <a:gd name="connsiteY9" fmla="*/ 914433 h 2261320"/>
              <a:gd name="connsiteX10" fmla="*/ 1723768 w 2146512"/>
              <a:gd name="connsiteY10" fmla="*/ 160671 h 2261320"/>
              <a:gd name="connsiteX11" fmla="*/ 1600200 w 2146512"/>
              <a:gd name="connsiteY11" fmla="*/ 1056536 h 2261320"/>
              <a:gd name="connsiteX12" fmla="*/ 2131541 w 2146512"/>
              <a:gd name="connsiteY12" fmla="*/ 519017 h 2261320"/>
              <a:gd name="connsiteX13" fmla="*/ 1810265 w 2146512"/>
              <a:gd name="connsiteY13" fmla="*/ 1248066 h 2261320"/>
              <a:gd name="connsiteX14" fmla="*/ 1594022 w 2146512"/>
              <a:gd name="connsiteY14" fmla="*/ 2100682 h 2261320"/>
              <a:gd name="connsiteX15" fmla="*/ 1606379 w 2146512"/>
              <a:gd name="connsiteY15" fmla="*/ 2261320 h 2261320"/>
              <a:gd name="connsiteX16" fmla="*/ 963827 w 2146512"/>
              <a:gd name="connsiteY16" fmla="*/ 2255141 h 226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6512" h="2261320">
                <a:moveTo>
                  <a:pt x="963827" y="2255141"/>
                </a:moveTo>
                <a:lnTo>
                  <a:pt x="957649" y="2075968"/>
                </a:lnTo>
                <a:cubicBezTo>
                  <a:pt x="706395" y="2022422"/>
                  <a:pt x="677562" y="1808239"/>
                  <a:pt x="537519" y="1674374"/>
                </a:cubicBezTo>
                <a:cubicBezTo>
                  <a:pt x="395416" y="1540509"/>
                  <a:pt x="216244" y="1394288"/>
                  <a:pt x="0" y="1383990"/>
                </a:cubicBezTo>
                <a:cubicBezTo>
                  <a:pt x="49428" y="1066834"/>
                  <a:pt x="327454" y="1287195"/>
                  <a:pt x="518984" y="1340741"/>
                </a:cubicBezTo>
                <a:cubicBezTo>
                  <a:pt x="784654" y="1433417"/>
                  <a:pt x="821725" y="1266600"/>
                  <a:pt x="815546" y="1081249"/>
                </a:cubicBezTo>
                <a:cubicBezTo>
                  <a:pt x="525163" y="183324"/>
                  <a:pt x="562232" y="150374"/>
                  <a:pt x="636374" y="123600"/>
                </a:cubicBezTo>
                <a:cubicBezTo>
                  <a:pt x="743466" y="86529"/>
                  <a:pt x="937054" y="932969"/>
                  <a:pt x="1044146" y="908255"/>
                </a:cubicBezTo>
                <a:cubicBezTo>
                  <a:pt x="1126525" y="883541"/>
                  <a:pt x="1011196" y="-6146"/>
                  <a:pt x="1161536" y="33"/>
                </a:cubicBezTo>
                <a:cubicBezTo>
                  <a:pt x="1336589" y="2093"/>
                  <a:pt x="1171833" y="900017"/>
                  <a:pt x="1315995" y="914433"/>
                </a:cubicBezTo>
                <a:cubicBezTo>
                  <a:pt x="1464276" y="910314"/>
                  <a:pt x="1575487" y="96828"/>
                  <a:pt x="1723768" y="160671"/>
                </a:cubicBezTo>
                <a:cubicBezTo>
                  <a:pt x="1849395" y="224515"/>
                  <a:pt x="1499286" y="1005049"/>
                  <a:pt x="1600200" y="1056536"/>
                </a:cubicBezTo>
                <a:cubicBezTo>
                  <a:pt x="1678460" y="1149212"/>
                  <a:pt x="2010032" y="432519"/>
                  <a:pt x="2131541" y="519017"/>
                </a:cubicBezTo>
                <a:cubicBezTo>
                  <a:pt x="2228335" y="582861"/>
                  <a:pt x="1824681" y="1017406"/>
                  <a:pt x="1810265" y="1248066"/>
                </a:cubicBezTo>
                <a:cubicBezTo>
                  <a:pt x="1762897" y="1717623"/>
                  <a:pt x="1684638" y="1902975"/>
                  <a:pt x="1594022" y="2100682"/>
                </a:cubicBezTo>
                <a:lnTo>
                  <a:pt x="1606379" y="2261320"/>
                </a:lnTo>
                <a:lnTo>
                  <a:pt x="963827" y="2255141"/>
                </a:lnTo>
                <a:close/>
              </a:path>
            </a:pathLst>
          </a:custGeom>
          <a:solidFill>
            <a:srgbClr val="FF9966"/>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 name="任意多边形 5"/>
          <p:cNvSpPr/>
          <p:nvPr/>
        </p:nvSpPr>
        <p:spPr>
          <a:xfrm>
            <a:off x="3382549" y="3210182"/>
            <a:ext cx="1625600" cy="9398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8" name="任意多边形 7"/>
          <p:cNvSpPr/>
          <p:nvPr/>
        </p:nvSpPr>
        <p:spPr>
          <a:xfrm>
            <a:off x="3983765" y="2197100"/>
            <a:ext cx="1858235" cy="16510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022201 w 1219200"/>
              <a:gd name="connsiteY6" fmla="*/ 561975 h 704850"/>
              <a:gd name="connsiteX7" fmla="*/ 1219200 w 1219200"/>
              <a:gd name="connsiteY7" fmla="*/ 704850 h 704850"/>
              <a:gd name="connsiteX0" fmla="*/ 1219200 w 1393676"/>
              <a:gd name="connsiteY0" fmla="*/ 704850 h 1238250"/>
              <a:gd name="connsiteX1" fmla="*/ 809625 w 1393676"/>
              <a:gd name="connsiteY1" fmla="*/ 0 h 1238250"/>
              <a:gd name="connsiteX2" fmla="*/ 95250 w 1393676"/>
              <a:gd name="connsiteY2" fmla="*/ 0 h 1238250"/>
              <a:gd name="connsiteX3" fmla="*/ 0 w 1393676"/>
              <a:gd name="connsiteY3" fmla="*/ 200025 h 1238250"/>
              <a:gd name="connsiteX4" fmla="*/ 95250 w 1393676"/>
              <a:gd name="connsiteY4" fmla="*/ 400050 h 1238250"/>
              <a:gd name="connsiteX5" fmla="*/ 828675 w 1393676"/>
              <a:gd name="connsiteY5" fmla="*/ 400050 h 1238250"/>
              <a:gd name="connsiteX6" fmla="*/ 1393676 w 1393676"/>
              <a:gd name="connsiteY6" fmla="*/ 1238250 h 1238250"/>
              <a:gd name="connsiteX7" fmla="*/ 1219200 w 1393676"/>
              <a:gd name="connsiteY7" fmla="*/ 704850 h 1238250"/>
              <a:gd name="connsiteX0" fmla="*/ 1393676 w 1393676"/>
              <a:gd name="connsiteY0" fmla="*/ 1238250 h 1238250"/>
              <a:gd name="connsiteX1" fmla="*/ 809625 w 1393676"/>
              <a:gd name="connsiteY1" fmla="*/ 0 h 1238250"/>
              <a:gd name="connsiteX2" fmla="*/ 95250 w 1393676"/>
              <a:gd name="connsiteY2" fmla="*/ 0 h 1238250"/>
              <a:gd name="connsiteX3" fmla="*/ 0 w 1393676"/>
              <a:gd name="connsiteY3" fmla="*/ 200025 h 1238250"/>
              <a:gd name="connsiteX4" fmla="*/ 95250 w 1393676"/>
              <a:gd name="connsiteY4" fmla="*/ 400050 h 1238250"/>
              <a:gd name="connsiteX5" fmla="*/ 828675 w 1393676"/>
              <a:gd name="connsiteY5" fmla="*/ 400050 h 1238250"/>
              <a:gd name="connsiteX6" fmla="*/ 1393676 w 1393676"/>
              <a:gd name="connsiteY6" fmla="*/ 123825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0" name="任意多边形 9"/>
          <p:cNvSpPr/>
          <p:nvPr/>
        </p:nvSpPr>
        <p:spPr>
          <a:xfrm flipH="1">
            <a:off x="6565900" y="2686315"/>
            <a:ext cx="1635753" cy="1352285"/>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083940 w 1219200"/>
              <a:gd name="connsiteY6" fmla="*/ 614164 h 704850"/>
              <a:gd name="connsiteX7" fmla="*/ 1219200 w 1219200"/>
              <a:gd name="connsiteY7" fmla="*/ 704850 h 704850"/>
              <a:gd name="connsiteX0" fmla="*/ 1219200 w 1226815"/>
              <a:gd name="connsiteY0" fmla="*/ 704850 h 1014214"/>
              <a:gd name="connsiteX1" fmla="*/ 809625 w 1226815"/>
              <a:gd name="connsiteY1" fmla="*/ 0 h 1014214"/>
              <a:gd name="connsiteX2" fmla="*/ 95250 w 1226815"/>
              <a:gd name="connsiteY2" fmla="*/ 0 h 1014214"/>
              <a:gd name="connsiteX3" fmla="*/ 0 w 1226815"/>
              <a:gd name="connsiteY3" fmla="*/ 200025 h 1014214"/>
              <a:gd name="connsiteX4" fmla="*/ 95250 w 1226815"/>
              <a:gd name="connsiteY4" fmla="*/ 400050 h 1014214"/>
              <a:gd name="connsiteX5" fmla="*/ 828675 w 1226815"/>
              <a:gd name="connsiteY5" fmla="*/ 400050 h 1014214"/>
              <a:gd name="connsiteX6" fmla="*/ 1226815 w 1226815"/>
              <a:gd name="connsiteY6" fmla="*/ 1014214 h 1014214"/>
              <a:gd name="connsiteX7" fmla="*/ 1219200 w 1226815"/>
              <a:gd name="connsiteY7" fmla="*/ 704850 h 1014214"/>
              <a:gd name="connsiteX0" fmla="*/ 1226815 w 1226815"/>
              <a:gd name="connsiteY0" fmla="*/ 1014214 h 1014214"/>
              <a:gd name="connsiteX1" fmla="*/ 809625 w 1226815"/>
              <a:gd name="connsiteY1" fmla="*/ 0 h 1014214"/>
              <a:gd name="connsiteX2" fmla="*/ 95250 w 1226815"/>
              <a:gd name="connsiteY2" fmla="*/ 0 h 1014214"/>
              <a:gd name="connsiteX3" fmla="*/ 0 w 1226815"/>
              <a:gd name="connsiteY3" fmla="*/ 200025 h 1014214"/>
              <a:gd name="connsiteX4" fmla="*/ 95250 w 1226815"/>
              <a:gd name="connsiteY4" fmla="*/ 400050 h 1014214"/>
              <a:gd name="connsiteX5" fmla="*/ 828675 w 1226815"/>
              <a:gd name="connsiteY5" fmla="*/ 400050 h 1014214"/>
              <a:gd name="connsiteX6" fmla="*/ 1226815 w 1226815"/>
              <a:gd name="connsiteY6" fmla="*/ 1014214 h 101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1" name="任意多边形 10"/>
          <p:cNvSpPr/>
          <p:nvPr/>
        </p:nvSpPr>
        <p:spPr>
          <a:xfrm flipH="1">
            <a:off x="7142965" y="4421554"/>
            <a:ext cx="1653527" cy="822063"/>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 fmla="*/ 1219200 w 1219200"/>
              <a:gd name="connsiteY0" fmla="*/ 704850 h 704850"/>
              <a:gd name="connsiteX1" fmla="*/ 1135370 w 1219200"/>
              <a:gd name="connsiteY1" fmla="*/ 530822 h 704850"/>
              <a:gd name="connsiteX2" fmla="*/ 809625 w 1219200"/>
              <a:gd name="connsiteY2" fmla="*/ 0 h 704850"/>
              <a:gd name="connsiteX3" fmla="*/ 95250 w 1219200"/>
              <a:gd name="connsiteY3" fmla="*/ 0 h 704850"/>
              <a:gd name="connsiteX4" fmla="*/ 0 w 1219200"/>
              <a:gd name="connsiteY4" fmla="*/ 200025 h 704850"/>
              <a:gd name="connsiteX5" fmla="*/ 95250 w 1219200"/>
              <a:gd name="connsiteY5" fmla="*/ 400050 h 704850"/>
              <a:gd name="connsiteX6" fmla="*/ 828675 w 1219200"/>
              <a:gd name="connsiteY6" fmla="*/ 400050 h 704850"/>
              <a:gd name="connsiteX7" fmla="*/ 1219200 w 1219200"/>
              <a:gd name="connsiteY7" fmla="*/ 704850 h 704850"/>
              <a:gd name="connsiteX0" fmla="*/ 1219200 w 1219200"/>
              <a:gd name="connsiteY0" fmla="*/ 704850 h 704850"/>
              <a:gd name="connsiteX1" fmla="*/ 1135370 w 1219200"/>
              <a:gd name="connsiteY1" fmla="*/ 530822 h 704850"/>
              <a:gd name="connsiteX2" fmla="*/ 809625 w 1219200"/>
              <a:gd name="connsiteY2" fmla="*/ 0 h 704850"/>
              <a:gd name="connsiteX3" fmla="*/ 95250 w 1219200"/>
              <a:gd name="connsiteY3" fmla="*/ 0 h 704850"/>
              <a:gd name="connsiteX4" fmla="*/ 0 w 1219200"/>
              <a:gd name="connsiteY4" fmla="*/ 200025 h 704850"/>
              <a:gd name="connsiteX5" fmla="*/ 95250 w 1219200"/>
              <a:gd name="connsiteY5" fmla="*/ 400050 h 704850"/>
              <a:gd name="connsiteX6" fmla="*/ 828675 w 1219200"/>
              <a:gd name="connsiteY6" fmla="*/ 400050 h 704850"/>
              <a:gd name="connsiteX7" fmla="*/ 1021070 w 1219200"/>
              <a:gd name="connsiteY7" fmla="*/ 549872 h 704850"/>
              <a:gd name="connsiteX8" fmla="*/ 1219200 w 1219200"/>
              <a:gd name="connsiteY8" fmla="*/ 704850 h 704850"/>
              <a:gd name="connsiteX0" fmla="*/ 1021070 w 1135370"/>
              <a:gd name="connsiteY0" fmla="*/ 549872 h 549872"/>
              <a:gd name="connsiteX1" fmla="*/ 1135370 w 1135370"/>
              <a:gd name="connsiteY1" fmla="*/ 530822 h 549872"/>
              <a:gd name="connsiteX2" fmla="*/ 809625 w 1135370"/>
              <a:gd name="connsiteY2" fmla="*/ 0 h 549872"/>
              <a:gd name="connsiteX3" fmla="*/ 95250 w 1135370"/>
              <a:gd name="connsiteY3" fmla="*/ 0 h 549872"/>
              <a:gd name="connsiteX4" fmla="*/ 0 w 1135370"/>
              <a:gd name="connsiteY4" fmla="*/ 200025 h 549872"/>
              <a:gd name="connsiteX5" fmla="*/ 95250 w 1135370"/>
              <a:gd name="connsiteY5" fmla="*/ 400050 h 549872"/>
              <a:gd name="connsiteX6" fmla="*/ 828675 w 1135370"/>
              <a:gd name="connsiteY6" fmla="*/ 400050 h 549872"/>
              <a:gd name="connsiteX7" fmla="*/ 1021070 w 1135370"/>
              <a:gd name="connsiteY7" fmla="*/ 549872 h 549872"/>
              <a:gd name="connsiteX0" fmla="*/ 1211570 w 1211570"/>
              <a:gd name="connsiteY0" fmla="*/ 626072 h 626072"/>
              <a:gd name="connsiteX1" fmla="*/ 1135370 w 1211570"/>
              <a:gd name="connsiteY1" fmla="*/ 530822 h 626072"/>
              <a:gd name="connsiteX2" fmla="*/ 809625 w 1211570"/>
              <a:gd name="connsiteY2" fmla="*/ 0 h 626072"/>
              <a:gd name="connsiteX3" fmla="*/ 95250 w 1211570"/>
              <a:gd name="connsiteY3" fmla="*/ 0 h 626072"/>
              <a:gd name="connsiteX4" fmla="*/ 0 w 1211570"/>
              <a:gd name="connsiteY4" fmla="*/ 200025 h 626072"/>
              <a:gd name="connsiteX5" fmla="*/ 95250 w 1211570"/>
              <a:gd name="connsiteY5" fmla="*/ 400050 h 626072"/>
              <a:gd name="connsiteX6" fmla="*/ 828675 w 1211570"/>
              <a:gd name="connsiteY6" fmla="*/ 400050 h 626072"/>
              <a:gd name="connsiteX7" fmla="*/ 1211570 w 1211570"/>
              <a:gd name="connsiteY7" fmla="*/ 626072 h 626072"/>
              <a:gd name="connsiteX0" fmla="*/ 1211570 w 1211570"/>
              <a:gd name="connsiteY0" fmla="*/ 626072 h 626072"/>
              <a:gd name="connsiteX1" fmla="*/ 809625 w 1211570"/>
              <a:gd name="connsiteY1" fmla="*/ 0 h 626072"/>
              <a:gd name="connsiteX2" fmla="*/ 95250 w 1211570"/>
              <a:gd name="connsiteY2" fmla="*/ 0 h 626072"/>
              <a:gd name="connsiteX3" fmla="*/ 0 w 1211570"/>
              <a:gd name="connsiteY3" fmla="*/ 200025 h 626072"/>
              <a:gd name="connsiteX4" fmla="*/ 95250 w 1211570"/>
              <a:gd name="connsiteY4" fmla="*/ 400050 h 626072"/>
              <a:gd name="connsiteX5" fmla="*/ 828675 w 1211570"/>
              <a:gd name="connsiteY5" fmla="*/ 400050 h 626072"/>
              <a:gd name="connsiteX6" fmla="*/ 1211570 w 1211570"/>
              <a:gd name="connsiteY6" fmla="*/ 626072 h 626072"/>
              <a:gd name="connsiteX0" fmla="*/ 1211570 w 1211570"/>
              <a:gd name="connsiteY0" fmla="*/ 626072 h 626072"/>
              <a:gd name="connsiteX1" fmla="*/ 809625 w 1211570"/>
              <a:gd name="connsiteY1" fmla="*/ 0 h 626072"/>
              <a:gd name="connsiteX2" fmla="*/ 95250 w 1211570"/>
              <a:gd name="connsiteY2" fmla="*/ 0 h 626072"/>
              <a:gd name="connsiteX3" fmla="*/ 0 w 1211570"/>
              <a:gd name="connsiteY3" fmla="*/ 200025 h 626072"/>
              <a:gd name="connsiteX4" fmla="*/ 95250 w 1211570"/>
              <a:gd name="connsiteY4" fmla="*/ 400050 h 626072"/>
              <a:gd name="connsiteX5" fmla="*/ 828675 w 1211570"/>
              <a:gd name="connsiteY5" fmla="*/ 400050 h 626072"/>
              <a:gd name="connsiteX6" fmla="*/ 1002020 w 1211570"/>
              <a:gd name="connsiteY6" fmla="*/ 511772 h 626072"/>
              <a:gd name="connsiteX7" fmla="*/ 1211570 w 1211570"/>
              <a:gd name="connsiteY7" fmla="*/ 626072 h 626072"/>
              <a:gd name="connsiteX0" fmla="*/ 1211570 w 1211570"/>
              <a:gd name="connsiteY0" fmla="*/ 626072 h 626072"/>
              <a:gd name="connsiteX1" fmla="*/ 1087745 w 1211570"/>
              <a:gd name="connsiteY1" fmla="*/ 416522 h 626072"/>
              <a:gd name="connsiteX2" fmla="*/ 809625 w 1211570"/>
              <a:gd name="connsiteY2" fmla="*/ 0 h 626072"/>
              <a:gd name="connsiteX3" fmla="*/ 95250 w 1211570"/>
              <a:gd name="connsiteY3" fmla="*/ 0 h 626072"/>
              <a:gd name="connsiteX4" fmla="*/ 0 w 1211570"/>
              <a:gd name="connsiteY4" fmla="*/ 200025 h 626072"/>
              <a:gd name="connsiteX5" fmla="*/ 95250 w 1211570"/>
              <a:gd name="connsiteY5" fmla="*/ 400050 h 626072"/>
              <a:gd name="connsiteX6" fmla="*/ 828675 w 1211570"/>
              <a:gd name="connsiteY6" fmla="*/ 400050 h 626072"/>
              <a:gd name="connsiteX7" fmla="*/ 1002020 w 1211570"/>
              <a:gd name="connsiteY7" fmla="*/ 511772 h 626072"/>
              <a:gd name="connsiteX8" fmla="*/ 1211570 w 1211570"/>
              <a:gd name="connsiteY8" fmla="*/ 626072 h 626072"/>
              <a:gd name="connsiteX0" fmla="*/ 1392545 w 1392545"/>
              <a:gd name="connsiteY0" fmla="*/ 540347 h 540347"/>
              <a:gd name="connsiteX1" fmla="*/ 1087745 w 1392545"/>
              <a:gd name="connsiteY1" fmla="*/ 416522 h 540347"/>
              <a:gd name="connsiteX2" fmla="*/ 809625 w 1392545"/>
              <a:gd name="connsiteY2" fmla="*/ 0 h 540347"/>
              <a:gd name="connsiteX3" fmla="*/ 95250 w 1392545"/>
              <a:gd name="connsiteY3" fmla="*/ 0 h 540347"/>
              <a:gd name="connsiteX4" fmla="*/ 0 w 1392545"/>
              <a:gd name="connsiteY4" fmla="*/ 200025 h 540347"/>
              <a:gd name="connsiteX5" fmla="*/ 95250 w 1392545"/>
              <a:gd name="connsiteY5" fmla="*/ 400050 h 540347"/>
              <a:gd name="connsiteX6" fmla="*/ 828675 w 1392545"/>
              <a:gd name="connsiteY6" fmla="*/ 400050 h 540347"/>
              <a:gd name="connsiteX7" fmla="*/ 1002020 w 1392545"/>
              <a:gd name="connsiteY7" fmla="*/ 511772 h 540347"/>
              <a:gd name="connsiteX8" fmla="*/ 1392545 w 1392545"/>
              <a:gd name="connsiteY8" fmla="*/ 540347 h 540347"/>
              <a:gd name="connsiteX0" fmla="*/ 1392545 w 1392545"/>
              <a:gd name="connsiteY0" fmla="*/ 540347 h 616547"/>
              <a:gd name="connsiteX1" fmla="*/ 1087745 w 1392545"/>
              <a:gd name="connsiteY1" fmla="*/ 416522 h 616547"/>
              <a:gd name="connsiteX2" fmla="*/ 809625 w 1392545"/>
              <a:gd name="connsiteY2" fmla="*/ 0 h 616547"/>
              <a:gd name="connsiteX3" fmla="*/ 95250 w 1392545"/>
              <a:gd name="connsiteY3" fmla="*/ 0 h 616547"/>
              <a:gd name="connsiteX4" fmla="*/ 0 w 1392545"/>
              <a:gd name="connsiteY4" fmla="*/ 200025 h 616547"/>
              <a:gd name="connsiteX5" fmla="*/ 95250 w 1392545"/>
              <a:gd name="connsiteY5" fmla="*/ 400050 h 616547"/>
              <a:gd name="connsiteX6" fmla="*/ 828675 w 1392545"/>
              <a:gd name="connsiteY6" fmla="*/ 400050 h 616547"/>
              <a:gd name="connsiteX7" fmla="*/ 1240145 w 1392545"/>
              <a:gd name="connsiteY7" fmla="*/ 616547 h 616547"/>
              <a:gd name="connsiteX8" fmla="*/ 1392545 w 1392545"/>
              <a:gd name="connsiteY8" fmla="*/ 540347 h 616547"/>
              <a:gd name="connsiteX0" fmla="*/ 1240145 w 1240145"/>
              <a:gd name="connsiteY0" fmla="*/ 616547 h 616547"/>
              <a:gd name="connsiteX1" fmla="*/ 1087745 w 1240145"/>
              <a:gd name="connsiteY1" fmla="*/ 416522 h 616547"/>
              <a:gd name="connsiteX2" fmla="*/ 809625 w 1240145"/>
              <a:gd name="connsiteY2" fmla="*/ 0 h 616547"/>
              <a:gd name="connsiteX3" fmla="*/ 95250 w 1240145"/>
              <a:gd name="connsiteY3" fmla="*/ 0 h 616547"/>
              <a:gd name="connsiteX4" fmla="*/ 0 w 1240145"/>
              <a:gd name="connsiteY4" fmla="*/ 200025 h 616547"/>
              <a:gd name="connsiteX5" fmla="*/ 95250 w 1240145"/>
              <a:gd name="connsiteY5" fmla="*/ 400050 h 616547"/>
              <a:gd name="connsiteX6" fmla="*/ 828675 w 1240145"/>
              <a:gd name="connsiteY6" fmla="*/ 400050 h 616547"/>
              <a:gd name="connsiteX7" fmla="*/ 1240145 w 1240145"/>
              <a:gd name="connsiteY7" fmla="*/ 616547 h 616547"/>
              <a:gd name="connsiteX0" fmla="*/ 1240145 w 1240145"/>
              <a:gd name="connsiteY0" fmla="*/ 616547 h 616547"/>
              <a:gd name="connsiteX1" fmla="*/ 809625 w 1240145"/>
              <a:gd name="connsiteY1" fmla="*/ 0 h 616547"/>
              <a:gd name="connsiteX2" fmla="*/ 95250 w 1240145"/>
              <a:gd name="connsiteY2" fmla="*/ 0 h 616547"/>
              <a:gd name="connsiteX3" fmla="*/ 0 w 1240145"/>
              <a:gd name="connsiteY3" fmla="*/ 200025 h 616547"/>
              <a:gd name="connsiteX4" fmla="*/ 95250 w 1240145"/>
              <a:gd name="connsiteY4" fmla="*/ 400050 h 616547"/>
              <a:gd name="connsiteX5" fmla="*/ 828675 w 1240145"/>
              <a:gd name="connsiteY5" fmla="*/ 400050 h 616547"/>
              <a:gd name="connsiteX6" fmla="*/ 1240145 w 1240145"/>
              <a:gd name="connsiteY6" fmla="*/ 616547 h 61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rgbClr val="000000"/>
              </a:solidFill>
            </a:endParaRPr>
          </a:p>
        </p:txBody>
      </p:sp>
      <p:sp>
        <p:nvSpPr>
          <p:cNvPr id="7" name="椭圆 6"/>
          <p:cNvSpPr/>
          <p:nvPr/>
        </p:nvSpPr>
        <p:spPr>
          <a:xfrm>
            <a:off x="5016501"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13" name="椭圆 12"/>
          <p:cNvSpPr/>
          <p:nvPr/>
        </p:nvSpPr>
        <p:spPr>
          <a:xfrm>
            <a:off x="5746750" y="37973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4" name="椭圆 13"/>
          <p:cNvSpPr/>
          <p:nvPr/>
        </p:nvSpPr>
        <p:spPr>
          <a:xfrm>
            <a:off x="6470649"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5" name="椭圆 14"/>
          <p:cNvSpPr/>
          <p:nvPr/>
        </p:nvSpPr>
        <p:spPr>
          <a:xfrm>
            <a:off x="6996914" y="4521199"/>
            <a:ext cx="190500" cy="1905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6" name="TextBox 15"/>
          <p:cNvSpPr txBox="1"/>
          <p:nvPr/>
        </p:nvSpPr>
        <p:spPr>
          <a:xfrm>
            <a:off x="1258710" y="3698200"/>
            <a:ext cx="2236510" cy="338554"/>
          </a:xfrm>
          <a:prstGeom prst="rect">
            <a:avLst/>
          </a:prstGeom>
          <a:noFill/>
        </p:spPr>
        <p:txBody>
          <a:bodyPr wrap="none" rtlCol="0">
            <a:spAutoFit/>
          </a:bodyPr>
          <a:lstStyle/>
          <a:p>
            <a:r>
              <a:rPr lang="en-US" altLang="zh-CN" sz="1600" spc="300" dirty="0">
                <a:latin typeface="微软雅黑" panose="020B0503020204020204" pitchFamily="34" charset="-122"/>
                <a:ea typeface="微软雅黑" panose="020B0503020204020204" pitchFamily="34" charset="-122"/>
              </a:rPr>
              <a:t>3. </a:t>
            </a:r>
            <a:r>
              <a:rPr lang="zh-CN" altLang="en-US" sz="1600" spc="300" dirty="0">
                <a:latin typeface="微软雅黑" panose="020B0503020204020204" pitchFamily="34" charset="-122"/>
                <a:ea typeface="微软雅黑" panose="020B0503020204020204" pitchFamily="34" charset="-122"/>
              </a:rPr>
              <a:t>增加批归一化层</a:t>
            </a:r>
          </a:p>
        </p:txBody>
      </p:sp>
      <p:sp>
        <p:nvSpPr>
          <p:cNvPr id="17" name="TextBox 16"/>
          <p:cNvSpPr txBox="1"/>
          <p:nvPr/>
        </p:nvSpPr>
        <p:spPr>
          <a:xfrm>
            <a:off x="905452" y="4172460"/>
            <a:ext cx="3479979" cy="1721497"/>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增加批归一化层（</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Batch Normalization</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）：在卷积层之后添加批归一化层可以帮助加速模型的收敛并提高模型的泛化能力。可以在每个卷积层后添加</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nn.BatchNorm2d()</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层，并在</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forward()</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函数中应用。</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18" name="TextBox 17"/>
          <p:cNvSpPr txBox="1"/>
          <p:nvPr/>
        </p:nvSpPr>
        <p:spPr>
          <a:xfrm>
            <a:off x="2123387" y="1974334"/>
            <a:ext cx="1018227" cy="338554"/>
          </a:xfrm>
          <a:prstGeom prst="rect">
            <a:avLst/>
          </a:prstGeom>
          <a:noFill/>
        </p:spPr>
        <p:txBody>
          <a:bodyPr wrap="none" rtlCol="0">
            <a:spAutoFit/>
          </a:bodyPr>
          <a:lstStyle>
            <a:defPPr>
              <a:defRPr lang="zh-CN"/>
            </a:defPPr>
            <a:lvl1pPr algn="r">
              <a:defRPr sz="1200">
                <a:solidFill>
                  <a:srgbClr val="F09C2A"/>
                </a:solidFill>
                <a:latin typeface="Arial Rounded MT Bold" pitchFamily="34" charset="0"/>
              </a:defRPr>
            </a:lvl1pPr>
          </a:lstStyle>
          <a:p>
            <a:pPr algn="l"/>
            <a:r>
              <a:rPr lang="en-US" altLang="zh-CN" sz="1600" spc="300" dirty="0">
                <a:solidFill>
                  <a:schemeClr val="tx1"/>
                </a:solidFill>
                <a:latin typeface="微软雅黑" panose="020B0503020204020204" pitchFamily="34" charset="-122"/>
                <a:ea typeface="微软雅黑" panose="020B0503020204020204" pitchFamily="34" charset="-122"/>
              </a:rPr>
              <a:t>1. </a:t>
            </a:r>
            <a:r>
              <a:rPr lang="zh-CN" altLang="en-US" sz="1600" spc="300" dirty="0">
                <a:solidFill>
                  <a:schemeClr val="tx1"/>
                </a:solidFill>
                <a:latin typeface="微软雅黑" panose="020B0503020204020204" pitchFamily="34" charset="-122"/>
                <a:ea typeface="微软雅黑" panose="020B0503020204020204" pitchFamily="34" charset="-122"/>
              </a:rPr>
              <a:t>大核</a:t>
            </a:r>
          </a:p>
        </p:txBody>
      </p:sp>
      <p:sp>
        <p:nvSpPr>
          <p:cNvPr id="19" name="TextBox 18"/>
          <p:cNvSpPr txBox="1"/>
          <p:nvPr/>
        </p:nvSpPr>
        <p:spPr>
          <a:xfrm>
            <a:off x="271850" y="2292253"/>
            <a:ext cx="3492056" cy="890500"/>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针对</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LKA</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模型的</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`conv0`</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层进行相应的修改，这里尝试将</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kernel_size</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改为</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7*7</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stride = 1</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padding  = 3</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0" name="TextBox 19"/>
          <p:cNvSpPr txBox="1"/>
          <p:nvPr/>
        </p:nvSpPr>
        <p:spPr>
          <a:xfrm>
            <a:off x="6470649" y="2160946"/>
            <a:ext cx="1749197" cy="338554"/>
          </a:xfrm>
          <a:prstGeom prst="rect">
            <a:avLst/>
          </a:prstGeom>
          <a:noFill/>
        </p:spPr>
        <p:txBody>
          <a:bodyPr wrap="none" rtlCol="0">
            <a:spAutoFit/>
          </a:bodyPr>
          <a:lstStyle>
            <a:defPPr>
              <a:defRPr lang="zh-CN"/>
            </a:defPPr>
            <a:lvl1pPr>
              <a:defRPr sz="1200">
                <a:solidFill>
                  <a:srgbClr val="86A150"/>
                </a:solidFill>
                <a:latin typeface="Arial Rounded MT Bold" pitchFamily="34" charset="0"/>
              </a:defRPr>
            </a:lvl1pPr>
          </a:lstStyle>
          <a:p>
            <a:r>
              <a:rPr lang="en-US" altLang="zh-CN" sz="1600" spc="300" dirty="0">
                <a:solidFill>
                  <a:schemeClr val="tx1"/>
                </a:solidFill>
                <a:latin typeface="微软雅黑" panose="020B0503020204020204" pitchFamily="34" charset="-122"/>
                <a:ea typeface="微软雅黑" panose="020B0503020204020204" pitchFamily="34" charset="-122"/>
              </a:rPr>
              <a:t>2. </a:t>
            </a:r>
            <a:r>
              <a:rPr lang="zh-CN" altLang="en-US" sz="1600" spc="300" dirty="0">
                <a:solidFill>
                  <a:schemeClr val="tx1"/>
                </a:solidFill>
                <a:latin typeface="微软雅黑" panose="020B0503020204020204" pitchFamily="34" charset="-122"/>
                <a:ea typeface="微软雅黑" panose="020B0503020204020204" pitchFamily="34" charset="-122"/>
              </a:rPr>
              <a:t>多尺度分支</a:t>
            </a:r>
          </a:p>
        </p:txBody>
      </p:sp>
      <p:sp>
        <p:nvSpPr>
          <p:cNvPr id="21" name="TextBox 20"/>
          <p:cNvSpPr txBox="1"/>
          <p:nvPr/>
        </p:nvSpPr>
        <p:spPr>
          <a:xfrm>
            <a:off x="8430097" y="800164"/>
            <a:ext cx="3715106" cy="3383490"/>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引入了</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MultiScaleBranch</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类作为多尺度分支结构，用于处理不同尺度的特征。</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MultiScaleBranch</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类包含三个不同尺寸的卷积核（</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3x3</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5x5</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7x7</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），它们分别对输入进行卷积操作，然后将结果进行拼接。</a:t>
            </a:r>
          </a:p>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`LKA`</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类的</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`forward`</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方法中，使用了</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MultiScaleBranch</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作为</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conv_spatial</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的替代，这样就引入了多尺度结构。在模型最后一层的卷积操作中，将多尺度分支的输出与原始输入进行拼接，以增强模型的表示能力。</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2" name="TextBox 21"/>
          <p:cNvSpPr txBox="1"/>
          <p:nvPr/>
        </p:nvSpPr>
        <p:spPr>
          <a:xfrm>
            <a:off x="9242104" y="4566007"/>
            <a:ext cx="2723823" cy="338554"/>
          </a:xfrm>
          <a:prstGeom prst="rect">
            <a:avLst/>
          </a:prstGeom>
          <a:noFill/>
        </p:spPr>
        <p:txBody>
          <a:bodyPr wrap="none" rtlCol="0">
            <a:spAutoFit/>
          </a:bodyPr>
          <a:lstStyle>
            <a:defPPr>
              <a:defRPr lang="zh-CN"/>
            </a:defPPr>
            <a:lvl1pPr>
              <a:defRPr sz="1200" b="0">
                <a:solidFill>
                  <a:srgbClr val="338288"/>
                </a:solidFill>
                <a:latin typeface="Arial Rounded MT Bold" pitchFamily="34" charset="0"/>
              </a:defRPr>
            </a:lvl1pPr>
          </a:lstStyle>
          <a:p>
            <a:r>
              <a:rPr lang="en-US" altLang="zh-CN" sz="1600" spc="300" dirty="0">
                <a:solidFill>
                  <a:schemeClr val="tx1"/>
                </a:solidFill>
                <a:latin typeface="微软雅黑" panose="020B0503020204020204" pitchFamily="34" charset="-122"/>
                <a:ea typeface="微软雅黑" panose="020B0503020204020204" pitchFamily="34" charset="-122"/>
              </a:rPr>
              <a:t>4. </a:t>
            </a:r>
            <a:r>
              <a:rPr lang="zh-CN" altLang="en-US" sz="1600" spc="300" dirty="0">
                <a:solidFill>
                  <a:schemeClr val="tx1"/>
                </a:solidFill>
                <a:latin typeface="微软雅黑" panose="020B0503020204020204" pitchFamily="34" charset="-122"/>
                <a:ea typeface="微软雅黑" panose="020B0503020204020204" pitchFamily="34" charset="-122"/>
              </a:rPr>
              <a:t>增加非线性激活函数</a:t>
            </a:r>
          </a:p>
        </p:txBody>
      </p:sp>
      <p:sp>
        <p:nvSpPr>
          <p:cNvPr id="23" name="TextBox 22"/>
          <p:cNvSpPr txBox="1"/>
          <p:nvPr/>
        </p:nvSpPr>
        <p:spPr>
          <a:xfrm>
            <a:off x="9056723" y="4936866"/>
            <a:ext cx="2909204" cy="1444498"/>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添加非线性激活函数：在卷积层之后添加非线性激活函数可以引入非线性特征映射，提高模型的表示能力。可以在每个卷积层之后使用激活函数，例如</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ReLU</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nvGrpSpPr>
          <p:cNvPr id="24" name="组合 23"/>
          <p:cNvGrpSpPr/>
          <p:nvPr/>
        </p:nvGrpSpPr>
        <p:grpSpPr>
          <a:xfrm>
            <a:off x="7445203" y="2796274"/>
            <a:ext cx="341221" cy="336953"/>
            <a:chOff x="9071432" y="2401956"/>
            <a:chExt cx="1073666" cy="1060237"/>
          </a:xfrm>
        </p:grpSpPr>
        <p:sp>
          <p:nvSpPr>
            <p:cNvPr id="25" name="任意多边形 24"/>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26" name="弧形 25"/>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 name="组合 26"/>
          <p:cNvGrpSpPr/>
          <p:nvPr/>
        </p:nvGrpSpPr>
        <p:grpSpPr>
          <a:xfrm>
            <a:off x="3798999" y="3312823"/>
            <a:ext cx="369531" cy="260611"/>
            <a:chOff x="1326496" y="4283251"/>
            <a:chExt cx="1129493" cy="796573"/>
          </a:xfrm>
        </p:grpSpPr>
        <p:cxnSp>
          <p:nvCxnSpPr>
            <p:cNvPr id="28" name="直接连接符 27"/>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8041253" y="4519718"/>
            <a:ext cx="306531" cy="304292"/>
            <a:chOff x="3914408" y="1848112"/>
            <a:chExt cx="805721" cy="799838"/>
          </a:xfrm>
        </p:grpSpPr>
        <p:cxnSp>
          <p:nvCxnSpPr>
            <p:cNvPr id="45" name="直接连接符 4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498305" y="2278881"/>
            <a:ext cx="233097" cy="441292"/>
            <a:chOff x="5130721" y="-266700"/>
            <a:chExt cx="990600" cy="1875362"/>
          </a:xfrm>
        </p:grpSpPr>
        <p:sp>
          <p:nvSpPr>
            <p:cNvPr id="54"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55" name="弧形 54"/>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cxnSp>
          <p:nvCxnSpPr>
            <p:cNvPr id="56" name="直接连接符 55"/>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 name="弧形 57"/>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 name="组合 58">
            <a:extLst>
              <a:ext uri="{FF2B5EF4-FFF2-40B4-BE49-F238E27FC236}">
                <a16:creationId xmlns:a16="http://schemas.microsoft.com/office/drawing/2014/main" id="{151A6736-23B6-4266-9180-BF83E55552AB}"/>
              </a:ext>
            </a:extLst>
          </p:cNvPr>
          <p:cNvGrpSpPr/>
          <p:nvPr/>
        </p:nvGrpSpPr>
        <p:grpSpPr>
          <a:xfrm>
            <a:off x="0" y="247949"/>
            <a:ext cx="12192000" cy="400110"/>
            <a:chOff x="0" y="247949"/>
            <a:chExt cx="12192000" cy="400110"/>
          </a:xfrm>
        </p:grpSpPr>
        <p:sp>
          <p:nvSpPr>
            <p:cNvPr id="60" name="矩形 59">
              <a:extLst>
                <a:ext uri="{FF2B5EF4-FFF2-40B4-BE49-F238E27FC236}">
                  <a16:creationId xmlns:a16="http://schemas.microsoft.com/office/drawing/2014/main" id="{F37D9ADD-4172-4A2B-8806-9413A0CE52D0}"/>
                </a:ext>
              </a:extLst>
            </p:cNvPr>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27">
              <a:extLst>
                <a:ext uri="{FF2B5EF4-FFF2-40B4-BE49-F238E27FC236}">
                  <a16:creationId xmlns:a16="http://schemas.microsoft.com/office/drawing/2014/main" id="{9ED8B3A3-201E-412D-BC41-981000D2BDEA}"/>
                </a:ext>
              </a:extLst>
            </p:cNvPr>
            <p:cNvSpPr txBox="1"/>
            <p:nvPr/>
          </p:nvSpPr>
          <p:spPr>
            <a:xfrm>
              <a:off x="795673" y="247949"/>
              <a:ext cx="2610265" cy="400110"/>
            </a:xfrm>
            <a:prstGeom prst="rect">
              <a:avLst/>
            </a:prstGeom>
            <a:noFill/>
          </p:spPr>
          <p:txBody>
            <a:bodyPr wrap="none" rtlCol="0">
              <a:spAutoFit/>
            </a:bodyPr>
            <a:lstStyle>
              <a:defPPr>
                <a:defRPr lang="zh-CN"/>
              </a:defPPr>
              <a:lvl1pPr algn="r">
                <a:defRPr sz="1200">
                  <a:solidFill>
                    <a:srgbClr val="232B36"/>
                  </a:solidFill>
                  <a:latin typeface="Arial Rounded MT Bold"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LKA</a:t>
              </a:r>
              <a:r>
                <a:rPr lang="zh-CN" altLang="en-US" sz="2000" spc="600" dirty="0">
                  <a:solidFill>
                    <a:srgbClr val="084772"/>
                  </a:solidFill>
                  <a:latin typeface="微软雅黑" panose="020B0503020204020204" pitchFamily="34" charset="-122"/>
                  <a:ea typeface="微软雅黑" panose="020B0503020204020204" pitchFamily="34" charset="-122"/>
                </a:rPr>
                <a:t>与</a:t>
              </a:r>
              <a:r>
                <a:rPr lang="en-US" altLang="zh-CN" sz="2000" spc="600" dirty="0">
                  <a:solidFill>
                    <a:srgbClr val="084772"/>
                  </a:solidFill>
                  <a:latin typeface="微软雅黑" panose="020B0503020204020204" pitchFamily="34" charset="-122"/>
                  <a:ea typeface="微软雅黑" panose="020B0503020204020204" pitchFamily="34" charset="-122"/>
                </a:rPr>
                <a:t>VAN</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1311C5B8-3C4A-4F50-B93C-007CA4942FD9}"/>
                </a:ext>
              </a:extLst>
            </p:cNvPr>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Tree>
    <p:extLst>
      <p:ext uri="{BB962C8B-B14F-4D97-AF65-F5344CB8AC3E}">
        <p14:creationId xmlns:p14="http://schemas.microsoft.com/office/powerpoint/2010/main" val="761197917"/>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0"/>
                                        <p:tgtEl>
                                          <p:spTgt spid="23"/>
                                        </p:tgtEl>
                                      </p:cBhvr>
                                    </p:animEffect>
                                    <p:anim calcmode="lin" valueType="num">
                                      <p:cBhvr>
                                        <p:cTn id="89" dur="1000" fill="hold"/>
                                        <p:tgtEl>
                                          <p:spTgt spid="23"/>
                                        </p:tgtEl>
                                        <p:attrNameLst>
                                          <p:attrName>ppt_x</p:attrName>
                                        </p:attrNameLst>
                                      </p:cBhvr>
                                      <p:tavLst>
                                        <p:tav tm="0">
                                          <p:val>
                                            <p:strVal val="#ppt_x"/>
                                          </p:val>
                                        </p:tav>
                                        <p:tav tm="100000">
                                          <p:val>
                                            <p:strVal val="#ppt_x"/>
                                          </p:val>
                                        </p:tav>
                                      </p:tavLst>
                                    </p:anim>
                                    <p:anim calcmode="lin" valueType="num">
                                      <p:cBhvr>
                                        <p:cTn id="9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1" grpId="0" animBg="1"/>
      <p:bldP spid="7" grpId="0" animBg="1"/>
      <p:bldP spid="13" grpId="0" animBg="1"/>
      <p:bldP spid="14" grpId="0" animBg="1"/>
      <p:bldP spid="15" grpId="0" animBg="1"/>
      <p:bldP spid="16" grpId="0"/>
      <p:bldP spid="17" grpId="0"/>
      <p:bldP spid="18" grpId="0"/>
      <p:bldP spid="19" grpId="0"/>
      <p:bldP spid="20" grpId="0"/>
      <p:bldP spid="21" grpId="0"/>
      <p:bldP spid="22"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简约学术论文答辩PPT模板"/>
</p:tagLst>
</file>

<file path=ppt/theme/theme1.xml><?xml version="1.0" encoding="utf-8"?>
<a:theme xmlns:a="http://schemas.openxmlformats.org/drawingml/2006/main" name="千库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TotalTime>
  <Words>722</Words>
  <Application>Microsoft Office PowerPoint</Application>
  <PresentationFormat>宽屏</PresentationFormat>
  <Paragraphs>48</Paragraphs>
  <Slides>6</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vt:i4>
      </vt:variant>
    </vt:vector>
  </HeadingPairs>
  <TitlesOfParts>
    <vt:vector size="13" baseType="lpstr">
      <vt:lpstr>方正兰亭粗黑简体</vt:lpstr>
      <vt:lpstr>华文细黑</vt:lpstr>
      <vt:lpstr>微软雅黑</vt:lpstr>
      <vt:lpstr>Arial</vt:lpstr>
      <vt:lpstr>Calibri</vt:lpstr>
      <vt:lpstr>Calibri Light</vt:lpstr>
      <vt:lpstr>千库网</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蓝色简约学术论文答辩PPT模板</dc:title>
  <dc:creator>zhite</dc:creator>
  <cp:lastModifiedBy>秦 晨风</cp:lastModifiedBy>
  <cp:revision>50</cp:revision>
  <dcterms:created xsi:type="dcterms:W3CDTF">2016-03-16T13:16:19Z</dcterms:created>
  <dcterms:modified xsi:type="dcterms:W3CDTF">2023-05-27T09:22:04Z</dcterms:modified>
</cp:coreProperties>
</file>